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31"/>
  </p:notesMasterIdLst>
  <p:sldIdLst>
    <p:sldId id="256" r:id="rId2"/>
    <p:sldId id="257" r:id="rId3"/>
    <p:sldId id="258" r:id="rId4"/>
    <p:sldId id="286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87" r:id="rId20"/>
    <p:sldId id="288" r:id="rId21"/>
    <p:sldId id="289" r:id="rId22"/>
    <p:sldId id="290" r:id="rId23"/>
    <p:sldId id="291" r:id="rId24"/>
    <p:sldId id="292" r:id="rId25"/>
    <p:sldId id="281" r:id="rId26"/>
    <p:sldId id="282" r:id="rId27"/>
    <p:sldId id="283" r:id="rId28"/>
    <p:sldId id="285" r:id="rId29"/>
    <p:sldId id="284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F1"/>
    <a:srgbClr val="1D1905"/>
    <a:srgbClr val="75B5FF"/>
    <a:srgbClr val="009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24"/>
    <p:restoredTop sz="96341"/>
  </p:normalViewPr>
  <p:slideViewPr>
    <p:cSldViewPr snapToGrid="0">
      <p:cViewPr varScale="1">
        <p:scale>
          <a:sx n="109" d="100"/>
          <a:sy n="109" d="100"/>
        </p:scale>
        <p:origin x="952" y="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‹n.›</a:t>
            </a:fld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4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7486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82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7d686d4d6_1_2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sz="1400"/>
          </a:p>
        </p:txBody>
      </p:sp>
      <p:sp>
        <p:nvSpPr>
          <p:cNvPr id="209" name="Google Shape;209;g77d686d4d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7d686d4d6_1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77d686d4d6_1_21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814221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7d686d4d6_1_6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sz="1400"/>
          </a:p>
        </p:txBody>
      </p:sp>
      <p:sp>
        <p:nvSpPr>
          <p:cNvPr id="243" name="Google Shape;243;g77d686d4d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7d686d4d6_1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7d686d4d6_1_69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68914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54372bf9a_0_1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sz="1400"/>
          </a:p>
        </p:txBody>
      </p:sp>
      <p:sp>
        <p:nvSpPr>
          <p:cNvPr id="261" name="Google Shape;261;g754372bf9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54372bf9a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54372bf9a_0_17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56690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54372bf9a_0_7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sz="1400"/>
          </a:p>
        </p:txBody>
      </p:sp>
      <p:sp>
        <p:nvSpPr>
          <p:cNvPr id="285" name="Google Shape;285;g754372bf9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54372bf9a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754372bf9a_0_78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695279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7c02f1e87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00" name="Google Shape;300;g77c02f1e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1" name="Google Shape;301;g77c02f1e8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576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7c02f1e87_1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16" name="Google Shape;316;g77c02f1e8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7" name="Google Shape;317;g77c02f1e87_1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087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7d686d4d6_0_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53" name="Google Shape;353;g77d686d4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4" name="Google Shape;354;g77d686d4d6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851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7d686d4d6_0_4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66" name="Google Shape;366;g77d686d4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7" name="Google Shape;367;g77d686d4d6_0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156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6d603a349_3_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80" name="Google Shape;480;g56d603a349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1" name="Google Shape;481;g56d603a349_3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31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6d603a349_3_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80" name="Google Shape;480;g56d603a349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1" name="Google Shape;481;g56d603a349_3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9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54372bf9a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sz="1400"/>
          </a:p>
        </p:txBody>
      </p:sp>
      <p:sp>
        <p:nvSpPr>
          <p:cNvPr id="57" name="Google Shape;57;g754372bf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4372bf9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754372bf9a_0_0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873176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74715c828_1_5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526" name="Google Shape;526;g574715c82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7" name="Google Shape;527;g574715c828_1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87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73b5bcb14_0_4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sz="1400"/>
          </a:p>
        </p:txBody>
      </p:sp>
      <p:sp>
        <p:nvSpPr>
          <p:cNvPr id="626" name="Google Shape;626;g573b5bcb1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73b5bcb14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573b5bcb14_0_42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460431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z="2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nb-NO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b-NO" sz="1200" b="0" i="0" u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037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730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8f6ca7508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sz="1400"/>
          </a:p>
        </p:txBody>
      </p:sp>
      <p:sp>
        <p:nvSpPr>
          <p:cNvPr id="584" name="Google Shape;584;g58f6ca75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8f6ca750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58f6ca7508_0_0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507079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8f6ca7508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 sz="1400"/>
          </a:p>
        </p:txBody>
      </p:sp>
      <p:sp>
        <p:nvSpPr>
          <p:cNvPr id="584" name="Google Shape;584;g58f6ca75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8f6ca750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58f6ca7508_0_0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76466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4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26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997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7ccfccdb_0_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0" name="Google Shape;130;g777ccfccd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1" name="Google Shape;131;g777ccfccdb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859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77ccfccdb_1_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5" name="Google Shape;145;g777ccfccd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6" name="Google Shape;146;g777ccfccdb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35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914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54372bf9a_0_3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  <p:sp>
        <p:nvSpPr>
          <p:cNvPr id="189" name="Google Shape;189;g754372bf9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54372bf9a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54372bf9a_0_37:notes"/>
          <p:cNvSpPr txBox="1">
            <a:spLocks noGrp="1"/>
          </p:cNvSpPr>
          <p:nvPr>
            <p:ph type="sldNum" idx="3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79575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on left, text on right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116012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116012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1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2" name="Google Shape;12;p1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1116012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1116012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dt" idx="10"/>
          </p:nvPr>
        </p:nvSpPr>
        <p:spPr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Reasoning Agents</a:t>
            </a:r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ftr" idx="11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Sara Tozzo</a:t>
            </a:r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Pagina </a:t>
            </a:r>
            <a:fld id="{00000000-1234-1234-1234-123412341234}" type="slidenum">
              <a:rPr lang="en-US"/>
              <a:t>‹n.›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youtu.be/ApTbicbQki8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s://youtu.be/ApTbicbQki8" TargetMode="External"/><Relationship Id="rId5" Type="http://schemas.openxmlformats.org/officeDocument/2006/relationships/hyperlink" Target="https://www.ijcai.org/Proceedings/15/Papers/223.pdf" TargetMode="External"/><Relationship Id="rId6" Type="http://schemas.openxmlformats.org/officeDocument/2006/relationships/hyperlink" Target="http://www.ijcai.org/Proceedings/15/Papers/223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hyperlink" Target="http://www.cs.toronto.edu/~sheila/publications/cam-etal-socs17.pdf" TargetMode="Externa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g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7.JPG"/><Relationship Id="rId6" Type="http://schemas.openxmlformats.org/officeDocument/2006/relationships/image" Target="../media/image48.JPG"/><Relationship Id="rId7" Type="http://schemas.openxmlformats.org/officeDocument/2006/relationships/image" Target="../media/image45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8.png"/><Relationship Id="rId5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4581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682812" y="5070937"/>
            <a:ext cx="6138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sz="2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549700" y="605550"/>
            <a:ext cx="84051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FFFFFF"/>
                </a:solidFill>
              </a:rPr>
              <a:t>Foundations for Restraining Bolts:</a:t>
            </a:r>
            <a:endParaRPr sz="33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FFFFFF"/>
                </a:solidFill>
              </a:rPr>
              <a:t>Reinforcement Learning with </a:t>
            </a:r>
            <a:r>
              <a:rPr lang="en-US" sz="3300" dirty="0" err="1">
                <a:solidFill>
                  <a:srgbClr val="FFFFFF"/>
                </a:solidFill>
              </a:rPr>
              <a:t>LTL</a:t>
            </a:r>
            <a:r>
              <a:rPr lang="en-US" sz="3300" baseline="-25000" dirty="0" err="1">
                <a:solidFill>
                  <a:srgbClr val="FFFFFF"/>
                </a:solidFill>
              </a:rPr>
              <a:t>f</a:t>
            </a:r>
            <a:r>
              <a:rPr lang="en-US" sz="3300" dirty="0">
                <a:solidFill>
                  <a:srgbClr val="FFFFFF"/>
                </a:solidFill>
              </a:rPr>
              <a:t>/</a:t>
            </a:r>
            <a:r>
              <a:rPr lang="en-US" sz="3300" dirty="0" err="1">
                <a:solidFill>
                  <a:srgbClr val="FFFFFF"/>
                </a:solidFill>
              </a:rPr>
              <a:t>LDL</a:t>
            </a:r>
            <a:r>
              <a:rPr lang="en-US" sz="3300" baseline="-25000" dirty="0" err="1">
                <a:solidFill>
                  <a:srgbClr val="FFFFFF"/>
                </a:solidFill>
              </a:rPr>
              <a:t>f</a:t>
            </a:r>
            <a:r>
              <a:rPr lang="en-US" sz="3300" dirty="0">
                <a:solidFill>
                  <a:srgbClr val="FFFFFF"/>
                </a:solidFill>
              </a:rPr>
              <a:t> restraining specifications</a:t>
            </a:r>
            <a:r>
              <a:rPr lang="en-US" sz="3300" dirty="0"/>
              <a:t>  </a:t>
            </a:r>
            <a:endParaRPr sz="3300" dirty="0"/>
          </a:p>
        </p:txBody>
      </p:sp>
      <p:grpSp>
        <p:nvGrpSpPr>
          <p:cNvPr id="46" name="Google Shape;46;p5"/>
          <p:cNvGrpSpPr/>
          <p:nvPr/>
        </p:nvGrpSpPr>
        <p:grpSpPr>
          <a:xfrm>
            <a:off x="0" y="2759075"/>
            <a:ext cx="9145587" cy="4098925"/>
            <a:chOff x="0" y="1738"/>
            <a:chExt cx="5761" cy="2582"/>
          </a:xfrm>
        </p:grpSpPr>
        <p:pic>
          <p:nvPicPr>
            <p:cNvPr id="47" name="Google Shape;47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5"/>
          <p:cNvSpPr txBox="1"/>
          <p:nvPr/>
        </p:nvSpPr>
        <p:spPr>
          <a:xfrm>
            <a:off x="2130400" y="2759075"/>
            <a:ext cx="68715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FFFFFF"/>
                </a:solidFill>
              </a:rPr>
              <a:t>Reasoning Agents </a:t>
            </a:r>
            <a:endParaRPr sz="3300" dirty="0">
              <a:solidFill>
                <a:srgbClr val="45818E"/>
              </a:solidFill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1839025" y="5070925"/>
            <a:ext cx="3000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Giorgia Piernoli</a:t>
            </a:r>
            <a:endParaRPr sz="21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1648511</a:t>
            </a:r>
            <a:endParaRPr sz="2100" dirty="0">
              <a:solidFill>
                <a:srgbClr val="FFFFFF"/>
              </a:solidFill>
            </a:endParaRPr>
          </a:p>
        </p:txBody>
      </p:sp>
      <p:sp>
        <p:nvSpPr>
          <p:cNvPr id="52" name="Google Shape;52;p5"/>
          <p:cNvSpPr txBox="1"/>
          <p:nvPr/>
        </p:nvSpPr>
        <p:spPr>
          <a:xfrm>
            <a:off x="-276625" y="5070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</a:rPr>
              <a:t>Sara </a:t>
            </a:r>
            <a:r>
              <a:rPr lang="en-US" sz="2100" dirty="0" err="1">
                <a:solidFill>
                  <a:schemeClr val="lt1"/>
                </a:solidFill>
              </a:rPr>
              <a:t>Tozzo</a:t>
            </a:r>
            <a:endParaRPr sz="2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</a:rPr>
              <a:t>1483104</a:t>
            </a:r>
            <a:endParaRPr sz="2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FFFFFF"/>
              </a:solidFill>
            </a:endParaRPr>
          </a:p>
        </p:txBody>
      </p:sp>
      <p:sp>
        <p:nvSpPr>
          <p:cNvPr id="53" name="Google Shape;53;p5"/>
          <p:cNvSpPr txBox="1"/>
          <p:nvPr/>
        </p:nvSpPr>
        <p:spPr>
          <a:xfrm>
            <a:off x="3982856" y="5070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Flavio </a:t>
            </a:r>
            <a:r>
              <a:rPr lang="en-US" sz="2100" dirty="0" err="1">
                <a:solidFill>
                  <a:srgbClr val="FFFFFF"/>
                </a:solidFill>
              </a:rPr>
              <a:t>Lorenzi</a:t>
            </a:r>
            <a:endParaRPr sz="21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</a:rPr>
              <a:t>1662963</a:t>
            </a:r>
            <a:endParaRPr dirty="0"/>
          </a:p>
        </p:txBody>
      </p:sp>
      <p:sp>
        <p:nvSpPr>
          <p:cNvPr id="54" name="Google Shape;54;p5"/>
          <p:cNvSpPr txBox="1"/>
          <p:nvPr/>
        </p:nvSpPr>
        <p:spPr>
          <a:xfrm>
            <a:off x="6300213" y="5070925"/>
            <a:ext cx="3000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chemeClr val="lt1"/>
                </a:solidFill>
              </a:rPr>
              <a:t>Nicolò</a:t>
            </a:r>
            <a:r>
              <a:rPr lang="en-US" sz="2100" dirty="0">
                <a:solidFill>
                  <a:schemeClr val="lt1"/>
                </a:solidFill>
              </a:rPr>
              <a:t> </a:t>
            </a:r>
            <a:r>
              <a:rPr lang="en-US" sz="2100" dirty="0" err="1">
                <a:solidFill>
                  <a:schemeClr val="lt1"/>
                </a:solidFill>
              </a:rPr>
              <a:t>Mantovani</a:t>
            </a:r>
            <a:endParaRPr sz="2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</a:rPr>
              <a:t>1650269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>
            <a:spLocks noGrp="1"/>
          </p:cNvSpPr>
          <p:nvPr>
            <p:ph type="title"/>
          </p:nvPr>
        </p:nvSpPr>
        <p:spPr>
          <a:xfrm>
            <a:off x="373900" y="265700"/>
            <a:ext cx="8339074" cy="9221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45818E"/>
                </a:solidFill>
              </a:rPr>
              <a:t>Computing Deterministic Finite </a:t>
            </a:r>
            <a:r>
              <a:rPr lang="en-US" sz="2700" dirty="0" smtClean="0">
                <a:solidFill>
                  <a:srgbClr val="45818E"/>
                </a:solidFill>
              </a:rPr>
              <a:t>Automata </a:t>
            </a:r>
            <a:r>
              <a:rPr lang="en-US" sz="2700" dirty="0">
                <a:solidFill>
                  <a:srgbClr val="45818E"/>
                </a:solidFill>
              </a:rPr>
              <a:t>(DFA) for </a:t>
            </a:r>
            <a:r>
              <a:rPr lang="en-US" sz="2700" dirty="0" err="1">
                <a:solidFill>
                  <a:srgbClr val="45818E"/>
                </a:solidFill>
                <a:highlight>
                  <a:srgbClr val="FFFFFF"/>
                </a:highlight>
              </a:rPr>
              <a:t>LTL</a:t>
            </a:r>
            <a:r>
              <a:rPr lang="en-US" sz="2700" baseline="-25000" dirty="0" err="1">
                <a:solidFill>
                  <a:srgbClr val="45818E"/>
                </a:solidFill>
                <a:highlight>
                  <a:srgbClr val="FFFFFF"/>
                </a:highlight>
              </a:rPr>
              <a:t>f</a:t>
            </a:r>
            <a:r>
              <a:rPr lang="en-US" sz="2700" dirty="0">
                <a:solidFill>
                  <a:srgbClr val="45818E"/>
                </a:solidFill>
                <a:highlight>
                  <a:srgbClr val="FFFFFF"/>
                </a:highlight>
              </a:rPr>
              <a:t>/</a:t>
            </a:r>
            <a:r>
              <a:rPr lang="en-US" sz="2700" dirty="0" err="1">
                <a:solidFill>
                  <a:srgbClr val="45818E"/>
                </a:solidFill>
                <a:highlight>
                  <a:srgbClr val="FFFFFF"/>
                </a:highlight>
              </a:rPr>
              <a:t>LDL</a:t>
            </a:r>
            <a:r>
              <a:rPr lang="en-US" sz="2700" baseline="-25000" dirty="0" err="1">
                <a:solidFill>
                  <a:srgbClr val="45818E"/>
                </a:solidFill>
                <a:highlight>
                  <a:schemeClr val="lt1"/>
                </a:highlight>
              </a:rPr>
              <a:t>f</a:t>
            </a:r>
            <a:r>
              <a:rPr lang="en-US" sz="2700" dirty="0">
                <a:solidFill>
                  <a:srgbClr val="45818E"/>
                </a:solidFill>
                <a:highlight>
                  <a:srgbClr val="FFFFFF"/>
                </a:highlight>
              </a:rPr>
              <a:t> formulas </a:t>
            </a:r>
            <a:endParaRPr sz="2700" dirty="0">
              <a:solidFill>
                <a:srgbClr val="45818E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Google Shape;194;p14"/>
              <p:cNvSpPr txBox="1"/>
              <p:nvPr/>
            </p:nvSpPr>
            <p:spPr>
              <a:xfrm>
                <a:off x="562774" y="1370888"/>
                <a:ext cx="8074330" cy="1564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/>
                  <a:t>For any  </a:t>
                </a:r>
                <a:r>
                  <a:rPr lang="en-US" sz="2400" i="1" dirty="0" err="1"/>
                  <a:t>LTL</a:t>
                </a:r>
                <a:r>
                  <a:rPr lang="en-US" sz="2400" i="1" baseline="-25000" dirty="0" err="1"/>
                  <a:t>f</a:t>
                </a:r>
                <a:r>
                  <a:rPr lang="en-US" sz="2400" i="1" baseline="-25000" dirty="0"/>
                  <a:t> </a:t>
                </a:r>
                <a:r>
                  <a:rPr lang="en-US" sz="2400" i="1" dirty="0"/>
                  <a:t>/</a:t>
                </a:r>
                <a:r>
                  <a:rPr lang="en-US" sz="2400" i="1" dirty="0" err="1"/>
                  <a:t>LDL</a:t>
                </a:r>
                <a:r>
                  <a:rPr lang="en-US" sz="2400" i="1" baseline="-25000" dirty="0" err="1"/>
                  <a:t>f</a:t>
                </a:r>
                <a:r>
                  <a:rPr lang="en-US" sz="2400" dirty="0"/>
                  <a:t>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we can build a DFA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&gt;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tracks satisfaction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Α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</a:rPr>
                  <a:t> </a:t>
                </a:r>
                <a:r>
                  <a:rPr lang="en-US" sz="2400" dirty="0"/>
                  <a:t>accepts finite trace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sz="2400" dirty="0"/>
                  <a:t> iff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endParaRPr sz="2400" dirty="0"/>
              </a:p>
            </p:txBody>
          </p:sp>
        </mc:Choice>
        <mc:Fallback xmlns="">
          <p:sp>
            <p:nvSpPr>
              <p:cNvPr id="194" name="Google Shape;194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4" y="1370888"/>
                <a:ext cx="8074330" cy="1564416"/>
              </a:xfrm>
              <a:prstGeom prst="rect">
                <a:avLst/>
              </a:prstGeom>
              <a:blipFill rotWithShape="0">
                <a:blip r:embed="rId3"/>
                <a:stretch>
                  <a:fillRect t="-35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" name="Google Shape;20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74" y="3214525"/>
            <a:ext cx="8263174" cy="195147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4"/>
          <p:cNvSpPr txBox="1"/>
          <p:nvPr/>
        </p:nvSpPr>
        <p:spPr>
          <a:xfrm>
            <a:off x="562774" y="3057324"/>
            <a:ext cx="2116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1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8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4448075" y="562467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Brafman, De Giacomo and Patrizi ,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LTLf /LDLf non-markovian rewards. AAAI, 2018.</a:t>
            </a:r>
            <a:endParaRPr lang="en" sz="1000" i="1" dirty="0">
              <a:solidFill>
                <a:schemeClr val="accent1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73900" y="5663395"/>
            <a:ext cx="4892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dirty="0">
                <a:latin typeface="+mj-lt"/>
                <a:hlinkClick r:id="rId5"/>
              </a:rPr>
              <a:t>Giuseppe De Giacomo, Luca Iocchi, Fabio Patrizi </a:t>
            </a:r>
          </a:p>
          <a:p>
            <a:r>
              <a:rPr lang="it-IT" sz="1000" dirty="0">
                <a:latin typeface="+mj-lt"/>
                <a:hlinkClick r:id="rId5"/>
              </a:rPr>
              <a:t>"Decision making with temporal goals: Reinforcement Learning for Restrainig Bolts"</a:t>
            </a:r>
            <a:endParaRPr lang="it-IT" sz="1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533226" y="266080"/>
            <a:ext cx="7863339" cy="192495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45818E"/>
                </a:solidFill>
              </a:rPr>
              <a:t>DFA (Deterministic Finite Automata), NFA (Non-Deterministic Finite Automata), </a:t>
            </a:r>
            <a:r>
              <a:rPr lang="en-US" sz="2000" dirty="0">
                <a:solidFill>
                  <a:srgbClr val="45818E"/>
                </a:solidFill>
              </a:rPr>
              <a:t>AFW </a:t>
            </a:r>
            <a:r>
              <a:rPr lang="en-US" sz="2000" dirty="0" smtClean="0">
                <a:solidFill>
                  <a:srgbClr val="45818E"/>
                </a:solidFill>
              </a:rPr>
              <a:t>(Alternating Finite Automata on Words)</a:t>
            </a:r>
            <a:endParaRPr sz="2000" dirty="0">
              <a:solidFill>
                <a:srgbClr val="45818E"/>
              </a:solidFill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763" y="1161646"/>
            <a:ext cx="5138531" cy="37194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15"/>
          <p:cNvSpPr/>
          <p:nvPr/>
        </p:nvSpPr>
        <p:spPr>
          <a:xfrm rot="-6175957">
            <a:off x="3132813" y="4758940"/>
            <a:ext cx="634096" cy="949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A2C4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 rot="-3148871">
            <a:off x="5261953" y="4869708"/>
            <a:ext cx="743456" cy="816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A2C4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 rot="775957">
            <a:off x="3179046" y="1900097"/>
            <a:ext cx="1004660" cy="8109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A2C4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1580000" y="1495841"/>
            <a:ext cx="1478930" cy="433634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dirty="0" smtClean="0"/>
          </a:p>
          <a:p>
            <a:pPr lvl="0" algn="ctr"/>
            <a:r>
              <a:rPr lang="en-US" dirty="0" smtClean="0"/>
              <a:t>Implementable</a:t>
            </a:r>
            <a:endParaRPr lang="en-US" dirty="0"/>
          </a:p>
          <a:p>
            <a:pPr lvl="0" algn="ctr"/>
            <a:r>
              <a:rPr lang="en-US" dirty="0"/>
              <a:t>device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15"/>
          <p:cNvSpPr/>
          <p:nvPr/>
        </p:nvSpPr>
        <p:spPr>
          <a:xfrm>
            <a:off x="3397020" y="5264586"/>
            <a:ext cx="1977887" cy="355552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mtClean="0"/>
          </a:p>
          <a:p>
            <a:r>
              <a:rPr lang="en-US" dirty="0" smtClean="0"/>
              <a:t>Mathematical </a:t>
            </a:r>
            <a:r>
              <a:rPr lang="en-US" dirty="0"/>
              <a:t>devices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15"/>
          <p:cNvSpPr txBox="1"/>
          <p:nvPr/>
        </p:nvSpPr>
        <p:spPr>
          <a:xfrm>
            <a:off x="7754825" y="907375"/>
            <a:ext cx="60771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6098545" y="5511376"/>
            <a:ext cx="30059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000" dirty="0">
                <a:latin typeface="+mj-lt"/>
                <a:hlinkClick r:id="rId4"/>
              </a:rPr>
              <a:t>Giuseppe De Giacomo, Luca Iocchi, Fabio Patrizi </a:t>
            </a:r>
          </a:p>
          <a:p>
            <a:pPr algn="r"/>
            <a:r>
              <a:rPr lang="it-IT" sz="1000" dirty="0">
                <a:latin typeface="+mj-lt"/>
                <a:hlinkClick r:id="rId4"/>
              </a:rPr>
              <a:t>"Decision making with temporal goals:</a:t>
            </a:r>
          </a:p>
          <a:p>
            <a:pPr algn="r"/>
            <a:r>
              <a:rPr lang="it-IT" sz="1000" dirty="0">
                <a:latin typeface="+mj-lt"/>
                <a:hlinkClick r:id="rId4"/>
              </a:rPr>
              <a:t> Reinforcement Learning for Restrainig Bolts"</a:t>
            </a:r>
            <a:endParaRPr lang="it-IT" sz="1000" dirty="0">
              <a:latin typeface="+mj-lt"/>
            </a:endParaRPr>
          </a:p>
        </p:txBody>
      </p:sp>
      <p:sp>
        <p:nvSpPr>
          <p:cNvPr id="5" name="Rettangolo 4">
            <a:hlinkClick r:id="rId5" tooltip="Giuseppe De Giacomo, Moshe Y. Vardi: Synthesis for LTL and LDL on Finite Traces"/>
          </p:cNvPr>
          <p:cNvSpPr/>
          <p:nvPr/>
        </p:nvSpPr>
        <p:spPr>
          <a:xfrm>
            <a:off x="6340564" y="5107820"/>
            <a:ext cx="27670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000" dirty="0">
                <a:hlinkClick r:id="rId6"/>
              </a:rPr>
              <a:t>Giuseppe De Giacomo, Moshe Y. Vardi: Synthesis for LTL and LDL on Finite Traces</a:t>
            </a:r>
            <a:endParaRPr lang="it-IT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96" y="2813072"/>
            <a:ext cx="2922645" cy="2007311"/>
          </a:xfrm>
          <a:prstGeom prst="rect">
            <a:avLst/>
          </a:prstGeom>
        </p:spPr>
      </p:pic>
      <p:pic>
        <p:nvPicPr>
          <p:cNvPr id="247" name="Google Shape;24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73" y="1412802"/>
            <a:ext cx="3343889" cy="323633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7"/>
          <p:cNvSpPr txBox="1">
            <a:spLocks noGrp="1"/>
          </p:cNvSpPr>
          <p:nvPr>
            <p:ph type="title"/>
          </p:nvPr>
        </p:nvSpPr>
        <p:spPr>
          <a:xfrm>
            <a:off x="299012" y="170614"/>
            <a:ext cx="75597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accent1">
                    <a:lumMod val="50000"/>
                  </a:schemeClr>
                </a:solidFill>
              </a:rPr>
              <a:t>From NFA to DFA</a:t>
            </a:r>
            <a:endParaRPr sz="270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Google Shape;257;p17"/>
              <p:cNvSpPr txBox="1"/>
              <p:nvPr/>
            </p:nvSpPr>
            <p:spPr>
              <a:xfrm>
                <a:off x="684600" y="4901237"/>
                <a:ext cx="8459400" cy="22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8100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45818E"/>
                  </a:buClr>
                  <a:buSzPts val="2400"/>
                  <a:buChar char="❖"/>
                </a:pPr>
                <a:r>
                  <a:rPr lang="en-US" sz="2000" dirty="0"/>
                  <a:t>The NFA can be transformed into a </a:t>
                </a:r>
                <a:r>
                  <a:rPr lang="en-US" sz="2000" dirty="0" smtClean="0"/>
                  <a:t>DFA also </a:t>
                </a:r>
                <a:r>
                  <a:rPr lang="en-US" sz="2000" i="1" dirty="0" smtClean="0"/>
                  <a:t>on-the-fly </a:t>
                </a:r>
                <a:r>
                  <a:rPr lang="en-US" sz="2000" dirty="0"/>
                  <a:t>(no 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</a:rPr>
                          <m:t>Α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sz="2000" dirty="0"/>
                  <a:t>) </a:t>
                </a:r>
                <a:endParaRPr sz="2000" dirty="0"/>
              </a:p>
            </p:txBody>
          </p:sp>
        </mc:Choice>
        <mc:Fallback xmlns="">
          <p:sp>
            <p:nvSpPr>
              <p:cNvPr id="257" name="Google Shape;257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00" y="4901237"/>
                <a:ext cx="8459400" cy="22047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Google Shape;258;p17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7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Giorgia Piernoli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4572000" y="562182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Brafman, De Giacomo and Patrizi ,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LTLf /LDLf non-markovian rewards. AAAI, 2018.</a:t>
            </a:r>
            <a:endParaRPr lang="en" sz="1000" i="1" dirty="0">
              <a:solidFill>
                <a:schemeClr val="accent1"/>
              </a:solidFill>
            </a:endParaRPr>
          </a:p>
        </p:txBody>
      </p:sp>
      <p:cxnSp>
        <p:nvCxnSpPr>
          <p:cNvPr id="3" name="Connettore 1 2"/>
          <p:cNvCxnSpPr/>
          <p:nvPr/>
        </p:nvCxnSpPr>
        <p:spPr>
          <a:xfrm>
            <a:off x="4422097" y="1367353"/>
            <a:ext cx="29817" cy="3327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/>
          <p:cNvSpPr/>
          <p:nvPr/>
        </p:nvSpPr>
        <p:spPr>
          <a:xfrm>
            <a:off x="4571999" y="770442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 smtClean="0"/>
              <a:t>Example</a:t>
            </a:r>
            <a:r>
              <a:rPr lang="it-IT" dirty="0" smtClean="0"/>
              <a:t>: 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07" y="1221855"/>
            <a:ext cx="2223774" cy="2214915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179091" y="182163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NFA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5007056" y="383947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DFA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Google Shape;265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0700" y="591506"/>
                <a:ext cx="8727300" cy="53526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r>
                  <a:rPr lang="en-US" dirty="0"/>
                  <a:t>DFA associated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charset="0"/>
                      </a:rPr>
                      <m:t>= &lt;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dirty="0"/>
                  <a:t> : </a:t>
                </a:r>
              </a:p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r>
                  <a:rPr lang="en-US" dirty="0"/>
                  <a:t>		</a:t>
                </a:r>
              </a:p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r>
                  <a:rPr lang="en-US" dirty="0"/>
                  <a:t>		MDP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,</m:t>
                    </m:r>
                    <m:r>
                      <a:rPr lang="it-IT" b="0" i="1" smtClean="0">
                        <a:latin typeface="Cambria Math" charset="0"/>
                      </a:rPr>
                      <m:t>𝐴</m:t>
                    </m:r>
                    <m:r>
                      <a:rPr lang="it-IT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&gt;</m:t>
                    </m:r>
                  </m:oMath>
                </a14:m>
                <a:endParaRPr lang="it-IT" b="0" dirty="0"/>
              </a:p>
              <a:p>
                <a:pPr marL="50800" lvl="0" indent="0">
                  <a:buClr>
                    <a:srgbClr val="45818E"/>
                  </a:buClr>
                  <a:buSzPts val="2800"/>
                  <a:buNone/>
                </a:pPr>
                <a:endParaRPr lang="it-IT" b="0" i="1" dirty="0">
                  <a:latin typeface="Cambria Math" charset="0"/>
                </a:endParaRPr>
              </a:p>
              <a:p>
                <a:pPr marL="393700">
                  <a:buClr>
                    <a:srgbClr val="45818E"/>
                  </a:buClr>
                  <a:buSzPts val="2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it-IT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...</m:t>
                    </m:r>
                    <m:r>
                      <a:rPr lang="it-IT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it-IT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it-IT" b="0" dirty="0"/>
              </a:p>
              <a:p>
                <a:pPr marL="393700">
                  <a:buClr>
                    <a:srgbClr val="45818E"/>
                  </a:buClr>
                  <a:buSzPts val="2800"/>
                </a:pPr>
                <a:r>
                  <a:rPr lang="it-IT" dirty="0"/>
                  <a:t>The </a:t>
                </a:r>
                <a:r>
                  <a:rPr lang="it-IT" dirty="0" err="1"/>
                  <a:t>reward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Markovian</a:t>
                </a:r>
                <a:r>
                  <a:rPr lang="it-IT" dirty="0"/>
                  <a:t>: </a:t>
                </a:r>
              </a:p>
              <a:p>
                <a:pPr marL="50800" indent="0">
                  <a:buClr>
                    <a:srgbClr val="45818E"/>
                  </a:buClr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it-IT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1,….,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1,….,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b="0" dirty="0"/>
              </a:p>
              <a:p>
                <a:pPr marL="0" indent="0">
                  <a:buNone/>
                </a:pPr>
                <a:r>
                  <a:rPr lang="en-US" i="1" u="sng" dirty="0"/>
                  <a:t>Theorem 1</a:t>
                </a:r>
                <a:r>
                  <a:rPr lang="en-US" sz="2500" dirty="0"/>
                  <a:t>: </a:t>
                </a:r>
              </a:p>
              <a:p>
                <a:pPr marL="0" indent="0">
                  <a:buNone/>
                </a:pPr>
                <a:r>
                  <a:rPr lang="en-US" dirty="0"/>
                  <a:t>The NMRDP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charset="0"/>
                          </a:rPr>
                          <m:t>𝑀</m:t>
                        </m:r>
                      </m:e>
                    </m:acc>
                    <m:r>
                      <a:rPr lang="it-IT" i="1">
                        <a:latin typeface="Cambria Math" charset="0"/>
                      </a:rPr>
                      <m:t>=&lt;</m:t>
                    </m:r>
                    <m:r>
                      <a:rPr lang="it-IT" i="1">
                        <a:latin typeface="Cambria Math" charset="0"/>
                      </a:rPr>
                      <m:t>𝑆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r>
                      <a:rPr lang="it-IT" i="1">
                        <a:latin typeface="Cambria Math" charset="0"/>
                      </a:rPr>
                      <m:t>𝐴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r>
                      <a:rPr lang="it-IT" i="1">
                        <a:latin typeface="Cambria Math" charset="0"/>
                      </a:rPr>
                      <m:t>𝑇𝑟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dirty="0"/>
                  <a:t>&gt;</a:t>
                </a:r>
                <a:r>
                  <a:rPr lang="en-US" dirty="0"/>
                  <a:t> is equivalent to the MDP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it-IT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,</m:t>
                    </m:r>
                    <m:r>
                      <a:rPr lang="it-IT" i="1">
                        <a:latin typeface="Cambria Math" charset="0"/>
                      </a:rPr>
                      <m:t>𝐴</m:t>
                    </m:r>
                    <m:r>
                      <a:rPr lang="it-IT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i="1">
                        <a:latin typeface="Cambria Math" charset="0"/>
                      </a:rPr>
                      <m:t>&gt;</m:t>
                    </m:r>
                    <m:r>
                      <a:rPr lang="it-IT" b="0" i="0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	</a:t>
                </a:r>
              </a:p>
              <a:p>
                <a:pPr marL="91440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45720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</a:p>
              <a:p>
                <a:pPr marL="45720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65" name="Google Shape;265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0700" y="591506"/>
                <a:ext cx="8727300" cy="5352600"/>
              </a:xfrm>
              <a:prstGeom prst="rect">
                <a:avLst/>
              </a:prstGeom>
              <a:blipFill>
                <a:blip r:embed="rId3"/>
                <a:stretch>
                  <a:fillRect l="-11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xfrm>
            <a:off x="205450" y="60625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NMRDP with       /       rewards</a:t>
            </a:r>
            <a:endParaRPr sz="2900">
              <a:solidFill>
                <a:srgbClr val="45818E"/>
              </a:solidFill>
            </a:endParaRPr>
          </a:p>
        </p:txBody>
      </p:sp>
      <p:pic>
        <p:nvPicPr>
          <p:cNvPr id="267" name="Google Shape;2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562" y="170376"/>
            <a:ext cx="564275" cy="3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012" y="185696"/>
            <a:ext cx="564275" cy="29941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8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23" name="Google Shape;215;p15"/>
          <p:cNvSpPr txBox="1"/>
          <p:nvPr/>
        </p:nvSpPr>
        <p:spPr>
          <a:xfrm>
            <a:off x="-166278" y="6015166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>
            <a:spLocks noGrp="1"/>
          </p:cNvSpPr>
          <p:nvPr>
            <p:ph type="title"/>
          </p:nvPr>
        </p:nvSpPr>
        <p:spPr>
          <a:xfrm>
            <a:off x="200750" y="47650"/>
            <a:ext cx="9144000" cy="40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5818E"/>
                </a:solidFill>
              </a:rPr>
              <a:t>Another method: </a:t>
            </a:r>
            <a:r>
              <a:rPr lang="en-US" sz="2700" i="1">
                <a:solidFill>
                  <a:srgbClr val="45818E"/>
                </a:solidFill>
              </a:rPr>
              <a:t>Reward shaping </a:t>
            </a:r>
            <a:endParaRPr sz="2700" i="1">
              <a:solidFill>
                <a:srgbClr val="45818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i="1">
              <a:solidFill>
                <a:srgbClr val="45818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7564" y="695738"/>
                <a:ext cx="8627165" cy="4877411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The first three steps of this approach are the same of before for compilation of NMRDPs into an MDPs.</a:t>
                </a:r>
              </a:p>
              <a:p>
                <a:pPr marL="0" lvl="0" indent="0" algn="l" rtl="0">
                  <a:spcBef>
                    <a:spcPts val="36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indent="-38100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</a:pPr>
                <a:r>
                  <a:rPr lang="en-US" dirty="0"/>
                  <a:t>Reward shaping is a well-known technique for MDPs that transforms the reward function in:</a:t>
                </a:r>
              </a:p>
              <a:p>
                <a:pPr marL="7620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/>
                  <a:t>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000" i="1">
                            <a:latin typeface="Cambria Math" charset="0"/>
                          </a:rPr>
                          <m:t>𝑠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r>
                          <a:rPr lang="it-IT" sz="2000" i="1">
                            <a:latin typeface="Cambria Math" charset="0"/>
                          </a:rPr>
                          <m:t>𝑎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sz="20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sz="20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it-IT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000" i="1">
                            <a:latin typeface="Cambria Math" charset="0"/>
                          </a:rPr>
                          <m:t>𝑠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r>
                          <a:rPr lang="it-IT" sz="2000" i="1">
                            <a:latin typeface="Cambria Math" charset="0"/>
                          </a:rPr>
                          <m:t>𝑎</m:t>
                        </m:r>
                        <m:r>
                          <a:rPr lang="it-IT" sz="2000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t-IT" sz="2000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sz="20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sz="2000" i="1">
                        <a:latin typeface="Cambria Math" charset="0"/>
                      </a:rPr>
                      <m:t>+</m:t>
                    </m:r>
                    <m:r>
                      <a:rPr lang="it-IT" sz="2000" i="1">
                        <a:latin typeface="Cambria Math" charset="0"/>
                      </a:rPr>
                      <m:t>𝐹</m:t>
                    </m:r>
                    <m:r>
                      <a:rPr lang="it-IT" sz="2000" i="1">
                        <a:latin typeface="Cambria Math" charset="0"/>
                      </a:rPr>
                      <m:t>(</m:t>
                    </m:r>
                    <m:r>
                      <a:rPr lang="it-IT" sz="2000" i="1">
                        <a:latin typeface="Cambria Math" charset="0"/>
                      </a:rPr>
                      <m:t>𝑠</m:t>
                    </m:r>
                    <m:r>
                      <a:rPr lang="it-IT" sz="2000" i="1">
                        <a:latin typeface="Cambria Math" charset="0"/>
                      </a:rPr>
                      <m:t>,</m:t>
                    </m:r>
                    <m:r>
                      <a:rPr lang="it-IT" sz="2000" i="1">
                        <a:latin typeface="Cambria Math" charset="0"/>
                      </a:rPr>
                      <m:t>𝑎</m:t>
                    </m:r>
                    <m:r>
                      <a:rPr lang="it-IT" sz="20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it-IT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it-IT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it-IT" sz="2000" i="1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7620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>
                    <a:solidFill>
                      <a:srgbClr val="1D1905"/>
                    </a:solidFill>
                    <a:latin typeface="+mj-lt"/>
                  </a:rPr>
                  <a:t>					</a:t>
                </a:r>
                <a:r>
                  <a:rPr lang="en-US" sz="1800" i="1" dirty="0">
                    <a:solidFill>
                      <a:srgbClr val="1D1905"/>
                    </a:solidFill>
                  </a:rPr>
                  <a:t>shaping reward function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1D1905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it-IT" sz="1800" dirty="0">
                  <a:solidFill>
                    <a:srgbClr val="1D1905"/>
                  </a:solidFill>
                </a:endParaRPr>
              </a:p>
              <a:p>
                <a:pPr marL="76200" lvl="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>
                    <a:solidFill>
                      <a:srgbClr val="1D1905"/>
                    </a:solidFill>
                    <a:latin typeface="+mj-lt"/>
                  </a:rPr>
                  <a:t>			</a:t>
                </a:r>
                <a:endParaRPr lang="en-US" i="1" u="sng" dirty="0">
                  <a:solidFill>
                    <a:srgbClr val="1D1905"/>
                  </a:solidFill>
                </a:endParaRPr>
              </a:p>
              <a:p>
                <a:pPr marL="76200" lvl="0" indent="0">
                  <a:lnSpc>
                    <a:spcPct val="115000"/>
                  </a:lnSpc>
                  <a:spcBef>
                    <a:spcPts val="1200"/>
                  </a:spcBef>
                  <a:buClr>
                    <a:srgbClr val="45818E"/>
                  </a:buClr>
                  <a:buSzPts val="2400"/>
                  <a:buNone/>
                </a:pPr>
                <a:r>
                  <a:rPr lang="en-US" dirty="0">
                    <a:solidFill>
                      <a:srgbClr val="1D1905"/>
                    </a:solidFill>
                  </a:rPr>
                  <a:t>(Optimality is preserved)</a:t>
                </a:r>
              </a:p>
              <a:p>
                <a:pPr marL="45720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45720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45720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90" name="Google Shape;290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7564" y="695738"/>
                <a:ext cx="8627165" cy="4877411"/>
              </a:xfrm>
              <a:prstGeom prst="rect">
                <a:avLst/>
              </a:prstGeom>
              <a:blipFill rotWithShape="0">
                <a:blip r:embed="rId3"/>
                <a:stretch>
                  <a:fillRect l="-10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" name="Google Shape;297;p19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4395063" y="5659920"/>
            <a:ext cx="47489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000" dirty="0">
                <a:hlinkClick r:id="rId4"/>
              </a:rPr>
              <a:t>Non-Markovian Rewards Expressed in LTL: Guiding Search via Reward Shaping Alberto Camacho,2 Oscar Chen,Scott Sanner,Sheila A. McIlraith</a:t>
            </a:r>
            <a:endParaRPr lang="it-IT" sz="1000" dirty="0"/>
          </a:p>
        </p:txBody>
      </p:sp>
      <p:cxnSp>
        <p:nvCxnSpPr>
          <p:cNvPr id="5" name="Connettore 2 4"/>
          <p:cNvCxnSpPr/>
          <p:nvPr/>
        </p:nvCxnSpPr>
        <p:spPr>
          <a:xfrm>
            <a:off x="5400461" y="3484931"/>
            <a:ext cx="0" cy="23853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5400461" y="4082812"/>
            <a:ext cx="0" cy="23853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03" y="4404025"/>
            <a:ext cx="3326537" cy="328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 txBox="1">
            <a:spLocks noGrp="1"/>
          </p:cNvSpPr>
          <p:nvPr>
            <p:ph type="title"/>
          </p:nvPr>
        </p:nvSpPr>
        <p:spPr>
          <a:xfrm>
            <a:off x="205448" y="189150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>
                <a:solidFill>
                  <a:srgbClr val="45818E"/>
                </a:solidFill>
              </a:rPr>
              <a:t>RL for NMRDP with LTL</a:t>
            </a:r>
            <a:r>
              <a:rPr lang="en-US" sz="2900" baseline="-25000">
                <a:solidFill>
                  <a:srgbClr val="45818E"/>
                </a:solidFill>
              </a:rPr>
              <a:t>f</a:t>
            </a:r>
            <a:r>
              <a:rPr lang="en-US" sz="2900">
                <a:solidFill>
                  <a:srgbClr val="45818E"/>
                </a:solidFill>
              </a:rPr>
              <a:t>/LDL</a:t>
            </a:r>
            <a:r>
              <a:rPr lang="en-US" sz="2900" baseline="-25000">
                <a:solidFill>
                  <a:srgbClr val="45818E"/>
                </a:solidFill>
              </a:rPr>
              <a:t>f</a:t>
            </a:r>
            <a:r>
              <a:rPr lang="en-US" sz="2900">
                <a:solidFill>
                  <a:srgbClr val="45818E"/>
                </a:solidFill>
              </a:rPr>
              <a:t> rewards</a:t>
            </a:r>
            <a:endParaRPr sz="290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Google Shape;306;p20"/>
              <p:cNvSpPr txBox="1"/>
              <p:nvPr/>
            </p:nvSpPr>
            <p:spPr>
              <a:xfrm>
                <a:off x="368200" y="826025"/>
                <a:ext cx="8679900" cy="52164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2400" dirty="0">
                    <a:highlight>
                      <a:srgbClr val="FFFFFF"/>
                    </a:highlight>
                  </a:rPr>
                  <a:t>		</a:t>
                </a:r>
              </a:p>
              <a:p>
                <a:pPr lvl="0"/>
                <a:r>
                  <a:rPr lang="en-US" sz="2400" dirty="0">
                    <a:highlight>
                      <a:srgbClr val="FFFFFF"/>
                    </a:highlight>
                  </a:rPr>
                  <a:t>		NMRDP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𝑀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=&lt;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,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𝐴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&gt;</a:t>
                </a:r>
              </a:p>
              <a:p>
                <a:pPr lvl="0"/>
                <a:endParaRPr lang="en-US" sz="2400" dirty="0">
                  <a:highlight>
                    <a:srgbClr val="FFFFFF"/>
                  </a:highlight>
                </a:endParaRPr>
              </a:p>
              <a:p>
                <a:pPr lvl="0"/>
                <a:endParaRPr lang="en-US" sz="2400" dirty="0">
                  <a:highlight>
                    <a:srgbClr val="FFFFFF"/>
                  </a:highlight>
                </a:endParaRPr>
              </a:p>
              <a:p>
                <a:r>
                  <a:rPr lang="en-US" sz="2400" dirty="0">
                    <a:highlight>
                      <a:srgbClr val="FFFFFF"/>
                    </a:highlight>
                  </a:rPr>
                  <a:t>		MDP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</a:rPr>
                      <m:t>𝐴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lvl="0"/>
                <a:r>
                  <a:rPr lang="en-US" sz="2400" u="sng" dirty="0">
                    <a:highlight>
                      <a:srgbClr val="FFFFFF"/>
                    </a:highlight>
                  </a:rPr>
                  <a:t>Theorem 3</a:t>
                </a:r>
                <a:r>
                  <a:rPr lang="en-US" sz="2400" dirty="0">
                    <a:highlight>
                      <a:srgbClr val="FFFFFF"/>
                    </a:highlight>
                  </a:rPr>
                  <a:t>: </a:t>
                </a:r>
                <a:r>
                  <a:rPr lang="en-US" sz="2400" i="1" dirty="0">
                    <a:highlight>
                      <a:srgbClr val="FFFFFF"/>
                    </a:highlight>
                  </a:rPr>
                  <a:t>RL for </a:t>
                </a:r>
                <a:r>
                  <a:rPr lang="en-US" sz="2400" i="1" dirty="0" err="1">
                    <a:highlight>
                      <a:srgbClr val="FFFFFF"/>
                    </a:highlight>
                  </a:rPr>
                  <a:t>LTL</a:t>
                </a:r>
                <a:r>
                  <a:rPr lang="en-US" sz="2400" i="1" baseline="-25000" dirty="0" err="1">
                    <a:highlight>
                      <a:srgbClr val="FFFFFF"/>
                    </a:highlight>
                  </a:rPr>
                  <a:t>f</a:t>
                </a:r>
                <a:r>
                  <a:rPr lang="en-US" sz="2400" i="1" baseline="-25000" dirty="0">
                    <a:highlight>
                      <a:srgbClr val="FFFFFF"/>
                    </a:highlight>
                  </a:rPr>
                  <a:t>  </a:t>
                </a:r>
                <a:r>
                  <a:rPr lang="en-US" sz="2400" i="1" dirty="0">
                    <a:highlight>
                      <a:srgbClr val="FFFFFF"/>
                    </a:highlight>
                  </a:rPr>
                  <a:t>/ </a:t>
                </a:r>
                <a:r>
                  <a:rPr lang="en-US" sz="2400" i="1" dirty="0" err="1">
                    <a:highlight>
                      <a:srgbClr val="FFFFFF"/>
                    </a:highlight>
                  </a:rPr>
                  <a:t>LDL</a:t>
                </a:r>
                <a:r>
                  <a:rPr lang="en-US" sz="2400" i="1" baseline="-25000" dirty="0" err="1">
                    <a:highlight>
                      <a:srgbClr val="FFFFFF"/>
                    </a:highlight>
                  </a:rPr>
                  <a:t>f</a:t>
                </a:r>
                <a:r>
                  <a:rPr lang="en-US" sz="2400" i="1" dirty="0">
                    <a:highlight>
                      <a:srgbClr val="FFFFFF"/>
                    </a:highlight>
                  </a:rPr>
                  <a:t> rewards over an NMRDP M with the properties expressed before, can be reduced to RL over the MDP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=&lt;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</a:rPr>
                      <m:t>𝐴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i="1" dirty="0">
                    <a:highlight>
                      <a:srgbClr val="FFFFFF"/>
                    </a:highlight>
                  </a:rPr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i="1" dirty="0">
                    <a:highlight>
                      <a:srgbClr val="FFFFFF"/>
                    </a:highlight>
                  </a:rPr>
                  <a:t> 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i="1" dirty="0">
                    <a:highlight>
                      <a:srgbClr val="FFFFFF"/>
                    </a:highlight>
                  </a:rPr>
                  <a:t> hidden to the learning agent.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i="1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i="1"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306" name="Google Shape;306;p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0" y="826025"/>
                <a:ext cx="8679900" cy="5216400"/>
              </a:xfrm>
              <a:prstGeom prst="rect">
                <a:avLst/>
              </a:prstGeom>
              <a:blipFill rotWithShape="0">
                <a:blip r:embed="rId3"/>
                <a:stretch>
                  <a:fillRect l="-982" r="-1823"/>
                </a:stretch>
              </a:blip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Google Shape;313;p2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4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cxnSp>
        <p:nvCxnSpPr>
          <p:cNvPr id="5" name="Connettore 2 4"/>
          <p:cNvCxnSpPr/>
          <p:nvPr/>
        </p:nvCxnSpPr>
        <p:spPr>
          <a:xfrm>
            <a:off x="4366286" y="1858617"/>
            <a:ext cx="0" cy="447261"/>
          </a:xfrm>
          <a:prstGeom prst="straightConnector1">
            <a:avLst/>
          </a:prstGeom>
          <a:ln w="349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"/>
          <p:cNvSpPr txBox="1">
            <a:spLocks noGrp="1"/>
          </p:cNvSpPr>
          <p:nvPr>
            <p:ph type="title"/>
          </p:nvPr>
        </p:nvSpPr>
        <p:spPr>
          <a:xfrm>
            <a:off x="205448" y="189150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 dirty="0">
                <a:solidFill>
                  <a:srgbClr val="45818E"/>
                </a:solidFill>
              </a:rPr>
              <a:t>RL with </a:t>
            </a:r>
            <a:r>
              <a:rPr lang="en-US" sz="2900" dirty="0" err="1">
                <a:solidFill>
                  <a:srgbClr val="45818E"/>
                </a:solidFill>
              </a:rPr>
              <a:t>LTL</a:t>
            </a:r>
            <a:r>
              <a:rPr lang="en-US" sz="2900" baseline="-25000" dirty="0" err="1">
                <a:solidFill>
                  <a:srgbClr val="45818E"/>
                </a:solidFill>
              </a:rPr>
              <a:t>f</a:t>
            </a:r>
            <a:r>
              <a:rPr lang="en-US" sz="2900" baseline="-25000" dirty="0">
                <a:solidFill>
                  <a:srgbClr val="45818E"/>
                </a:solidFill>
              </a:rPr>
              <a:t> </a:t>
            </a:r>
            <a:r>
              <a:rPr lang="en-US" sz="2900" dirty="0">
                <a:solidFill>
                  <a:srgbClr val="45818E"/>
                </a:solidFill>
              </a:rPr>
              <a:t>/</a:t>
            </a:r>
            <a:r>
              <a:rPr lang="en-US" sz="2900" dirty="0" err="1">
                <a:solidFill>
                  <a:srgbClr val="45818E"/>
                </a:solidFill>
              </a:rPr>
              <a:t>LDL</a:t>
            </a:r>
            <a:r>
              <a:rPr lang="en-US" sz="2900" baseline="-25000" dirty="0" err="1">
                <a:solidFill>
                  <a:srgbClr val="45818E"/>
                </a:solidFill>
              </a:rPr>
              <a:t>f</a:t>
            </a:r>
            <a:r>
              <a:rPr lang="en-US" sz="2900" dirty="0">
                <a:solidFill>
                  <a:srgbClr val="45818E"/>
                </a:solidFill>
              </a:rPr>
              <a:t> restraining specifications</a:t>
            </a:r>
            <a:endParaRPr sz="2900" dirty="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Google Shape;322;p21"/>
              <p:cNvSpPr txBox="1"/>
              <p:nvPr/>
            </p:nvSpPr>
            <p:spPr>
              <a:xfrm>
                <a:off x="313500" y="816086"/>
                <a:ext cx="8472691" cy="3934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We are given: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/>
                  <a:t>A learning agent modeled by the MDP </a:t>
                </a:r>
              </a:p>
              <a:p>
                <a:pPr marL="76200" lvl="0">
                  <a:buClr>
                    <a:srgbClr val="45818E"/>
                  </a:buClr>
                  <a:buSzPts val="2400"/>
                </a:pPr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𝑅𝐵</m:t>
                    </m:r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r>
                      <a:rPr lang="en-US" sz="2400" i="1">
                        <a:latin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dirty="0"/>
                  <a:t> where:</a:t>
                </a:r>
              </a:p>
              <a:p>
                <a:pPr marL="1828800" lvl="3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is the set of possible </a:t>
                </a:r>
                <a:r>
                  <a:rPr lang="en-US" sz="2400" dirty="0" err="1"/>
                  <a:t>fluents</a:t>
                </a:r>
                <a:r>
                  <a:rPr lang="en-US" sz="2400" dirty="0"/>
                  <a:t>’ configurations</a:t>
                </a:r>
              </a:p>
              <a:p>
                <a:pPr marL="1828800" lvl="3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</m:oMath>
                </a14:m>
                <a:r>
                  <a:rPr lang="it-IT" sz="2400" dirty="0">
                    <a:effectLst/>
                  </a:rPr>
                  <a:t> </a:t>
                </a:r>
                <a:r>
                  <a:rPr lang="en-US" sz="2400" dirty="0"/>
                  <a:t>is a set of restraining specifications with:</a:t>
                </a:r>
              </a:p>
              <a:p>
                <a:pPr marL="2286000" lvl="4" indent="-381000">
                  <a:buSzPts val="2400"/>
                  <a:buChar char="○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it-IT" sz="240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 </a:t>
                </a:r>
                <a:r>
                  <a:rPr lang="en-US" sz="2400" dirty="0" err="1"/>
                  <a:t>LTL</a:t>
                </a:r>
                <a:r>
                  <a:rPr lang="en-US" sz="2400" baseline="-25000" dirty="0" err="1"/>
                  <a:t>f</a:t>
                </a:r>
                <a:r>
                  <a:rPr lang="en-US" sz="2400" dirty="0"/>
                  <a:t>/</a:t>
                </a:r>
                <a:r>
                  <a:rPr lang="en-US" sz="2400" dirty="0" err="1"/>
                  <a:t>LDL</a:t>
                </a:r>
                <a:r>
                  <a:rPr lang="en-US" sz="2400" baseline="-25000" dirty="0" err="1"/>
                  <a:t>f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formula</a:t>
                </a:r>
                <a:endParaRPr lang="en-US" sz="2400" dirty="0"/>
              </a:p>
              <a:p>
                <a:pPr marL="2286000" lvl="4" indent="-381000">
                  <a:buSzPts val="2400"/>
                  <a:buChar char="○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the reward associated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2286000" lvl="4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○"/>
                </a:pP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322" name="Google Shape;322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0" y="816086"/>
                <a:ext cx="8472691" cy="3934818"/>
              </a:xfrm>
              <a:prstGeom prst="rect">
                <a:avLst/>
              </a:prstGeom>
              <a:blipFill rotWithShape="0">
                <a:blip r:embed="rId3"/>
                <a:stretch>
                  <a:fillRect l="-1079" r="-863" b="-6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2" name="Google Shape;332;p2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8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4493446" y="5550554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>
            <a:spLocks noGrp="1"/>
          </p:cNvSpPr>
          <p:nvPr>
            <p:ph type="title"/>
          </p:nvPr>
        </p:nvSpPr>
        <p:spPr>
          <a:xfrm>
            <a:off x="150750" y="176931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>
                <a:solidFill>
                  <a:srgbClr val="45818E"/>
                </a:solidFill>
              </a:rPr>
              <a:t>Learning Agent and Restraining Bolt</a:t>
            </a:r>
            <a:endParaRPr sz="290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9" name="Google Shape;359;p23"/>
              <p:cNvSpPr txBox="1"/>
              <p:nvPr/>
            </p:nvSpPr>
            <p:spPr>
              <a:xfrm>
                <a:off x="313500" y="826025"/>
                <a:ext cx="8517000" cy="52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endParaRPr lang="en-US" sz="2400" dirty="0"/>
              </a:p>
              <a:p>
                <a:pPr lvl="0"/>
                <a:r>
                  <a:rPr lang="en-US" sz="2400" dirty="0"/>
                  <a:t>The agent receives </a:t>
                </a:r>
                <a:r>
                  <a:rPr lang="en-US" sz="2400" b="1" u="sng" dirty="0"/>
                  <a:t>reward</a:t>
                </a:r>
                <a:r>
                  <a:rPr lang="en-US" sz="2400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</m:oMath>
                </a14:m>
                <a:r>
                  <a:rPr lang="en-US" sz="2400" dirty="0"/>
                  <a:t>and the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it-IT" sz="2400" dirty="0"/>
              </a:p>
              <a:p>
                <a:pPr lvl="0"/>
                <a:endParaRPr lang="it-IT" sz="2400" i="1" dirty="0">
                  <a:latin typeface="Cambria Math" charset="0"/>
                </a:endParaRPr>
              </a:p>
              <a:p>
                <a:pPr lvl="0"/>
                <a:r>
                  <a:rPr lang="en-US" sz="2400" dirty="0">
                    <a:latin typeface="+mj-lt"/>
                  </a:rPr>
                  <a:t>Solution</a:t>
                </a:r>
                <a:r>
                  <a:rPr lang="en-US" sz="2400" dirty="0">
                    <a:latin typeface="Cambria Math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: 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charset="0"/>
                          </a:rPr>
                          <m:t>…</m:t>
                        </m:r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0"/>
                <a:r>
                  <a:rPr lang="en-US" sz="2400" dirty="0"/>
                  <a:t>       </a:t>
                </a:r>
              </a:p>
            </p:txBody>
          </p:sp>
        </mc:Choice>
        <mc:Fallback xmlns="">
          <p:sp>
            <p:nvSpPr>
              <p:cNvPr id="359" name="Google Shape;359;p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0" y="826025"/>
                <a:ext cx="8517000" cy="5216400"/>
              </a:xfrm>
              <a:prstGeom prst="rect">
                <a:avLst/>
              </a:prstGeom>
              <a:blipFill>
                <a:blip r:embed="rId3"/>
                <a:stretch>
                  <a:fillRect l="-10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0" name="Google Shape;3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720" y="762866"/>
            <a:ext cx="7120428" cy="353083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1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08" y="1590261"/>
            <a:ext cx="514038" cy="514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 txBox="1">
            <a:spLocks noGrp="1"/>
          </p:cNvSpPr>
          <p:nvPr>
            <p:ph type="title"/>
          </p:nvPr>
        </p:nvSpPr>
        <p:spPr>
          <a:xfrm>
            <a:off x="222946" y="231842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900" dirty="0">
                <a:solidFill>
                  <a:srgbClr val="45818E"/>
                </a:solidFill>
              </a:rPr>
              <a:t>Main theorem(6)</a:t>
            </a:r>
            <a:endParaRPr sz="2900" dirty="0">
              <a:solidFill>
                <a:srgbClr val="45818E"/>
              </a:solidFill>
            </a:endParaRPr>
          </a:p>
        </p:txBody>
      </p:sp>
      <p:sp>
        <p:nvSpPr>
          <p:cNvPr id="373" name="Google Shape;373;p24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1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448662" y="1340987"/>
                <a:ext cx="6813581" cy="3712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>
                    <a:latin typeface="+mn-lt"/>
                  </a:rPr>
                  <a:t>Reinforcement Learning</a:t>
                </a:r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with </a:t>
                </a:r>
                <a:r>
                  <a:rPr lang="en-US" sz="2400" i="1" dirty="0" err="1">
                    <a:highlight>
                      <a:srgbClr val="FFFFFF"/>
                    </a:highlight>
                    <a:latin typeface="+mn-lt"/>
                  </a:rPr>
                  <a:t>LTL</a:t>
                </a:r>
                <a:r>
                  <a:rPr lang="en-US" sz="2400" i="1" baseline="-25000" dirty="0" err="1">
                    <a:highlight>
                      <a:srgbClr val="FFFFFF"/>
                    </a:highlight>
                    <a:latin typeface="+mn-lt"/>
                  </a:rPr>
                  <a:t>f</a:t>
                </a:r>
                <a:r>
                  <a:rPr lang="en-US" sz="2400" i="1" baseline="-25000" dirty="0">
                    <a:highlight>
                      <a:srgbClr val="FFFFFF"/>
                    </a:highlight>
                    <a:latin typeface="+mn-lt"/>
                  </a:rPr>
                  <a:t>  </a:t>
                </a:r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/ </a:t>
                </a:r>
                <a:r>
                  <a:rPr lang="en-US" sz="2400" i="1" dirty="0" err="1">
                    <a:highlight>
                      <a:srgbClr val="FFFFFF"/>
                    </a:highlight>
                    <a:latin typeface="+mn-lt"/>
                  </a:rPr>
                  <a:t>LDL</a:t>
                </a:r>
                <a:r>
                  <a:rPr lang="en-US" sz="2400" i="1" baseline="-25000" dirty="0" err="1">
                    <a:highlight>
                      <a:srgbClr val="FFFFFF"/>
                    </a:highlight>
                    <a:latin typeface="+mn-lt"/>
                  </a:rPr>
                  <a:t>f</a:t>
                </a:r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restraining specifications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𝑟𝑏</m:t>
                        </m:r>
                      </m:sup>
                    </m:sSubSup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=&lt;</m:t>
                    </m:r>
                    <m:sSub>
                      <m:sSubPr>
                        <m:ctrlPr>
                          <a:rPr lang="en-US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,</m:t>
                        </m:r>
                      </m:sub>
                    </m:sSub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𝑅𝐵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𝑎𝑔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dirty="0">
                    <a:latin typeface="+mn-lt"/>
                  </a:rPr>
                  <a:t> and </a:t>
                </a:r>
                <a:endParaRPr lang="it-IT" sz="2400" i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𝑅𝐵</m:t>
                    </m:r>
                    <m:r>
                      <a:rPr lang="en-US" sz="2400" i="1">
                        <a:latin typeface="Cambria Math" charset="0"/>
                      </a:rPr>
                      <m:t>= &lt;</m:t>
                    </m:r>
                    <m:r>
                      <a:rPr lang="en-US" sz="2400" i="1">
                        <a:latin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it-IT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d>
                    <m:f>
                      <m:fPr>
                        <m:type m:val="noBar"/>
                        <m:ctrlPr>
                          <a:rPr lang="it-IT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den>
                    </m:f>
                    <m:r>
                      <a:rPr lang="it-IT" sz="2400" b="0" i="1" smtClean="0">
                        <a:latin typeface="Cambria Math" charset="0"/>
                      </a:rPr>
                      <m:t>&gt;</m:t>
                    </m:r>
                  </m:oMath>
                </a14:m>
                <a:r>
                  <a:rPr lang="it-IT" sz="2400" dirty="0">
                    <a:latin typeface="+mn-lt"/>
                  </a:rPr>
                  <a:t> can be </a:t>
                </a:r>
                <a:r>
                  <a:rPr lang="it-IT" sz="2400" dirty="0" err="1">
                    <a:latin typeface="+mn-lt"/>
                  </a:rPr>
                  <a:t>reduced</a:t>
                </a:r>
                <a:r>
                  <a:rPr lang="it-IT" sz="2400" dirty="0">
                    <a:latin typeface="+mn-lt"/>
                  </a:rPr>
                  <a:t> to RL over the MDP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𝑞</m:t>
                        </m:r>
                      </m:sup>
                    </m:sSubSup>
                    <m:r>
                      <a:rPr lang="it-IT" sz="2400" i="1">
                        <a:highlight>
                          <a:srgbClr val="FFFFFF"/>
                        </a:highlight>
                        <a:latin typeface="Cambria Math" charset="0"/>
                      </a:rPr>
                      <m:t>=&lt;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charset="0"/>
                      </a:rPr>
                      <m:t>...</m:t>
                    </m:r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400" b="0" i="1" smtClean="0"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latin typeface="Cambria Math" charset="0"/>
                      </a:rPr>
                      <m:t>, </m:t>
                    </m:r>
                    <m:r>
                      <a:rPr lang="it-IT" sz="2400" b="0" i="1" smtClean="0">
                        <a:latin typeface="Cambria Math" charset="0"/>
                      </a:rPr>
                      <m:t>𝐴</m:t>
                    </m:r>
                    <m:r>
                      <a:rPr lang="it-IT" sz="2400" b="0" i="1" smtClean="0">
                        <a:latin typeface="Cambria Math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𝑟</m:t>
                        </m:r>
                      </m:sub>
                      <m:sup>
                        <m:r>
                          <a:rPr lang="it-IT" sz="2400" b="0" i="1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it-IT" sz="24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latin typeface="Cambria Math" charset="0"/>
                          </a:rPr>
                          <m:t>′′</m:t>
                        </m:r>
                      </m:sup>
                    </m:sSubSup>
                    <m:r>
                      <a:rPr lang="it-IT" sz="2400" i="1">
                        <a:highlight>
                          <a:srgbClr val="FFFFFF"/>
                        </a:highlight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</a:t>
                </a:r>
              </a:p>
              <a:p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and optimal policies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𝑛𝑒𝑤</m:t>
                        </m:r>
                      </m:sup>
                    </m:sSubSup>
                  </m:oMath>
                </a14:m>
                <a:r>
                  <a:rPr lang="en-US" sz="2400" i="1" dirty="0">
                    <a:highlight>
                      <a:srgbClr val="FFFFFF"/>
                    </a:highlight>
                    <a:latin typeface="+mn-lt"/>
                  </a:rPr>
                  <a:t> for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 </m:t>
                        </m:r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𝑟𝑏</m:t>
                        </m:r>
                      </m:sup>
                    </m:sSubSup>
                  </m:oMath>
                </a14:m>
                <a:r>
                  <a:rPr lang="it-IT" sz="2400" dirty="0">
                    <a:latin typeface="+mn-lt"/>
                  </a:rPr>
                  <a:t> can be </a:t>
                </a:r>
                <a:r>
                  <a:rPr lang="it-IT" sz="2400" dirty="0" err="1">
                    <a:latin typeface="+mn-lt"/>
                  </a:rPr>
                  <a:t>learned</a:t>
                </a:r>
                <a:r>
                  <a:rPr lang="it-IT" sz="2400" dirty="0">
                    <a:latin typeface="+mn-lt"/>
                  </a:rPr>
                  <a:t> by  </a:t>
                </a:r>
                <a:r>
                  <a:rPr lang="it-IT" sz="2400" dirty="0" err="1">
                    <a:latin typeface="+mn-lt"/>
                  </a:rPr>
                  <a:t>learning</a:t>
                </a:r>
                <a:r>
                  <a:rPr lang="it-IT" sz="2400" dirty="0">
                    <a:latin typeface="+mn-lt"/>
                  </a:rPr>
                  <a:t> </a:t>
                </a:r>
                <a:r>
                  <a:rPr lang="it-IT" sz="2400" dirty="0" err="1">
                    <a:latin typeface="+mn-lt"/>
                  </a:rPr>
                  <a:t>corresponding</a:t>
                </a:r>
                <a:r>
                  <a:rPr lang="it-IT" sz="2400" dirty="0">
                    <a:latin typeface="+mn-lt"/>
                  </a:rPr>
                  <a:t> </a:t>
                </a:r>
                <a:r>
                  <a:rPr lang="it-IT" sz="2400" dirty="0" err="1">
                    <a:latin typeface="+mn-lt"/>
                  </a:rPr>
                  <a:t>optimal</a:t>
                </a:r>
                <a:r>
                  <a:rPr lang="it-IT" sz="2400" dirty="0">
                    <a:latin typeface="+mn-lt"/>
                  </a:rPr>
                  <a:t> </a:t>
                </a:r>
                <a:r>
                  <a:rPr lang="it-IT" sz="2400" dirty="0" err="1">
                    <a:latin typeface="+mn-lt"/>
                  </a:rPr>
                  <a:t>policies</a:t>
                </a:r>
                <a:r>
                  <a:rPr lang="it-IT" sz="2400" dirty="0">
                    <a:latin typeface="+mn-lt"/>
                  </a:rPr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𝑎𝑔</m:t>
                        </m:r>
                      </m:sub>
                      <m:sup>
                        <m:r>
                          <a:rPr lang="it-IT" sz="2400" i="1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𝑞</m:t>
                        </m:r>
                      </m:sup>
                    </m:sSubSup>
                  </m:oMath>
                </a14:m>
                <a:r>
                  <a:rPr lang="it-IT" sz="2400" dirty="0"/>
                  <a:t>.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62" y="1340987"/>
                <a:ext cx="6813581" cy="3712042"/>
              </a:xfrm>
              <a:prstGeom prst="rect">
                <a:avLst/>
              </a:prstGeom>
              <a:blipFill>
                <a:blip r:embed="rId3"/>
                <a:stretch>
                  <a:fillRect l="-1432" t="-1149" r="-1164" b="-16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/>
          <p:cNvSpPr/>
          <p:nvPr/>
        </p:nvSpPr>
        <p:spPr>
          <a:xfrm>
            <a:off x="1311965" y="1192695"/>
            <a:ext cx="7146235" cy="386033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1656576"/>
            <a:ext cx="9144000" cy="520142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endParaRPr lang="it-IT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endParaRPr lang="it-IT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524491" y="3873230"/>
            <a:ext cx="38526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   </a:t>
            </a:r>
            <a:r>
              <a:rPr lang="it-IT" sz="2800" b="1" dirty="0" err="1">
                <a:solidFill>
                  <a:schemeClr val="bg1"/>
                </a:solidFill>
              </a:rPr>
              <a:t>Original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Paper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experiments</a:t>
            </a:r>
            <a:r>
              <a:rPr lang="it-IT" sz="2800" b="1" dirty="0">
                <a:solidFill>
                  <a:schemeClr val="bg1"/>
                </a:solidFill>
              </a:rPr>
              <a:t>: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Breakout</a:t>
            </a:r>
            <a:r>
              <a:rPr lang="it-IT" sz="2400" i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Sapientino,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Cocktail Party,</a:t>
            </a: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Minecraft</a:t>
            </a:r>
            <a:r>
              <a:rPr lang="it-IT" sz="2400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4933936" y="3680911"/>
            <a:ext cx="323852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chemeClr val="bg1"/>
                </a:solidFill>
              </a:rPr>
              <a:t>Our</a:t>
            </a: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err="1">
                <a:solidFill>
                  <a:schemeClr val="bg1"/>
                </a:solidFill>
              </a:rPr>
              <a:t>implementations</a:t>
            </a:r>
            <a:r>
              <a:rPr lang="it-IT" sz="2800" b="1" dirty="0">
                <a:solidFill>
                  <a:schemeClr val="bg1"/>
                </a:solidFill>
              </a:rPr>
              <a:t>: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Chess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Moves</a:t>
            </a:r>
            <a:r>
              <a:rPr lang="it-IT" sz="2400" i="1" dirty="0">
                <a:solidFill>
                  <a:schemeClr val="bg1"/>
                </a:solidFill>
              </a:rPr>
              <a:t> Learning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i="1" dirty="0" err="1">
                <a:solidFill>
                  <a:schemeClr val="bg1"/>
                </a:solidFill>
              </a:rPr>
              <a:t>Pick</a:t>
            </a:r>
            <a:r>
              <a:rPr lang="it-IT" sz="2400" i="1" dirty="0">
                <a:solidFill>
                  <a:schemeClr val="bg1"/>
                </a:solidFill>
              </a:rPr>
              <a:t> and </a:t>
            </a:r>
            <a:r>
              <a:rPr lang="it-IT" sz="2400" i="1" dirty="0" err="1">
                <a:solidFill>
                  <a:schemeClr val="bg1"/>
                </a:solidFill>
              </a:rPr>
              <a:t>Place</a:t>
            </a:r>
            <a:r>
              <a:rPr lang="it-IT" sz="2400" i="1" dirty="0">
                <a:solidFill>
                  <a:schemeClr val="bg1"/>
                </a:solidFill>
              </a:rPr>
              <a:t> Robot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(</a:t>
            </a:r>
            <a:r>
              <a:rPr lang="it-IT" sz="2400" i="1" dirty="0" err="1">
                <a:solidFill>
                  <a:schemeClr val="bg1"/>
                </a:solidFill>
              </a:rPr>
              <a:t>only</a:t>
            </a:r>
            <a:r>
              <a:rPr lang="it-IT" sz="2400" i="1" dirty="0">
                <a:solidFill>
                  <a:schemeClr val="bg1"/>
                </a:solidFill>
              </a:rPr>
              <a:t> </a:t>
            </a:r>
            <a:r>
              <a:rPr lang="it-IT" sz="2400" i="1" dirty="0" err="1">
                <a:solidFill>
                  <a:schemeClr val="bg1"/>
                </a:solidFill>
              </a:rPr>
              <a:t>sketched</a:t>
            </a:r>
            <a:r>
              <a:rPr lang="it-IT" sz="24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321973" y="3419260"/>
            <a:ext cx="150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From: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901621" y="3390532"/>
            <a:ext cx="150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it-IT" sz="18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To:</a:t>
            </a:r>
          </a:p>
        </p:txBody>
      </p:sp>
      <p:sp>
        <p:nvSpPr>
          <p:cNvPr id="9" name="Google Shape;43;p5"/>
          <p:cNvSpPr/>
          <p:nvPr/>
        </p:nvSpPr>
        <p:spPr>
          <a:xfrm>
            <a:off x="0" y="0"/>
            <a:ext cx="9144000" cy="330459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it-IT" sz="5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  </a:t>
            </a:r>
            <a:r>
              <a:rPr lang="it-IT" sz="5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Experimental</a:t>
            </a:r>
            <a:r>
              <a:rPr lang="it-IT" sz="5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algn="ctr"/>
            <a:r>
              <a:rPr lang="it-IT" sz="5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Section</a:t>
            </a:r>
            <a:endParaRPr lang="it-IT" sz="5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8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00" y="945162"/>
            <a:ext cx="3925050" cy="46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/>
          <p:nvPr/>
        </p:nvSpPr>
        <p:spPr>
          <a:xfrm>
            <a:off x="4264420" y="3030250"/>
            <a:ext cx="449400" cy="478200"/>
          </a:xfrm>
          <a:prstGeom prst="mathPlus">
            <a:avLst>
              <a:gd name="adj1" fmla="val 23520"/>
            </a:avLst>
          </a:prstGeom>
          <a:solidFill>
            <a:srgbClr val="45818E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250475" y="806799"/>
            <a:ext cx="3931154" cy="4964439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770" y="760146"/>
            <a:ext cx="3805089" cy="12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4954659" y="794154"/>
            <a:ext cx="3925200" cy="12564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title" idx="4294967295"/>
          </p:nvPr>
        </p:nvSpPr>
        <p:spPr>
          <a:xfrm>
            <a:off x="228512" y="72537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Papers </a:t>
            </a:r>
            <a:endParaRPr sz="2900">
              <a:solidFill>
                <a:srgbClr val="45818E"/>
              </a:solidFill>
            </a:endParaRPr>
          </a:p>
        </p:txBody>
      </p:sp>
      <p:pic>
        <p:nvPicPr>
          <p:cNvPr id="69" name="Google Shape;6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659" y="2521719"/>
            <a:ext cx="3752801" cy="10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/>
          <p:nvPr/>
        </p:nvSpPr>
        <p:spPr>
          <a:xfrm>
            <a:off x="4922380" y="2353184"/>
            <a:ext cx="3925200" cy="12564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5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" name="Google Shape;70;p6"/>
          <p:cNvSpPr/>
          <p:nvPr/>
        </p:nvSpPr>
        <p:spPr>
          <a:xfrm>
            <a:off x="4922380" y="3995530"/>
            <a:ext cx="3875808" cy="1775709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/>
          <p:cNvSpPr/>
          <p:nvPr/>
        </p:nvSpPr>
        <p:spPr>
          <a:xfrm>
            <a:off x="6301401" y="4217342"/>
            <a:ext cx="26880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FF"/>
                </a:highlight>
                <a:latin typeface="American Typewriter" charset="0"/>
                <a:ea typeface="American Typewriter" charset="0"/>
                <a:cs typeface="American Typewriter" charset="0"/>
              </a:rPr>
              <a:t>Experimental part with some practical examples </a:t>
            </a:r>
            <a:endParaRPr lang="it-IT" sz="1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74" y="5064953"/>
            <a:ext cx="314210" cy="58353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25" y="4968913"/>
            <a:ext cx="303162" cy="69142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81" y="4300559"/>
            <a:ext cx="1150178" cy="1258761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6432656" y="5317435"/>
            <a:ext cx="355859" cy="3236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7077760" y="5317435"/>
            <a:ext cx="377687" cy="3236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>
            <a:spLocks noGrp="1"/>
          </p:cNvSpPr>
          <p:nvPr>
            <p:ph type="title" idx="4294967295"/>
          </p:nvPr>
        </p:nvSpPr>
        <p:spPr>
          <a:xfrm>
            <a:off x="661449" y="236825"/>
            <a:ext cx="8028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dirty="0">
                <a:solidFill>
                  <a:schemeClr val="accent4">
                    <a:lumMod val="50000"/>
                  </a:schemeClr>
                </a:solidFill>
              </a:rPr>
              <a:t>Experiments General Setup</a:t>
            </a:r>
            <a:endParaRPr sz="3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66206" y="1147869"/>
            <a:ext cx="4678884" cy="23139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Assumptions</a:t>
            </a:r>
            <a:endParaRPr sz="2000" b="1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dirty="0"/>
              <a:t>The </a:t>
            </a:r>
            <a:r>
              <a:rPr lang="en-US" sz="1800" i="1" dirty="0"/>
              <a:t>simulator</a:t>
            </a:r>
            <a:r>
              <a:rPr lang="en-US" sz="1800" dirty="0"/>
              <a:t> is able to model all the relevant evolutions of the world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dirty="0"/>
              <a:t>There are sensors for </a:t>
            </a:r>
            <a:r>
              <a:rPr lang="en-US" sz="1800" dirty="0" smtClean="0"/>
              <a:t>Learning Agent </a:t>
            </a:r>
            <a:r>
              <a:rPr lang="en-US" sz="1800" dirty="0"/>
              <a:t>and Restraining Bolt</a:t>
            </a:r>
          </a:p>
        </p:txBody>
      </p:sp>
      <p:sp>
        <p:nvSpPr>
          <p:cNvPr id="491" name="Google Shape;491;p27"/>
          <p:cNvSpPr txBox="1"/>
          <p:nvPr/>
        </p:nvSpPr>
        <p:spPr>
          <a:xfrm>
            <a:off x="314948" y="3670170"/>
            <a:ext cx="4633765" cy="18480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Episode reset/end conditions</a:t>
            </a:r>
            <a:endParaRPr sz="2000" b="1" dirty="0"/>
          </a:p>
          <a:p>
            <a:pPr marL="457200" lvl="0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i="1" dirty="0"/>
              <a:t>DFA </a:t>
            </a:r>
            <a:r>
              <a:rPr lang="en-US" sz="1800" dirty="0"/>
              <a:t>state satisfies formulas</a:t>
            </a:r>
            <a:endParaRPr sz="1800" dirty="0"/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i="1" dirty="0"/>
              <a:t>DFA </a:t>
            </a:r>
            <a:r>
              <a:rPr lang="en-US" sz="1800" dirty="0"/>
              <a:t>state is a fail</a:t>
            </a:r>
            <a:endParaRPr sz="1800" dirty="0"/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800" dirty="0"/>
              <a:t>Maximum number of action reached</a:t>
            </a:r>
            <a:endParaRPr sz="1800" dirty="0"/>
          </a:p>
        </p:txBody>
      </p:sp>
      <p:sp>
        <p:nvSpPr>
          <p:cNvPr id="492" name="Google Shape;492;p27"/>
          <p:cNvSpPr txBox="1"/>
          <p:nvPr/>
        </p:nvSpPr>
        <p:spPr>
          <a:xfrm>
            <a:off x="4745090" y="1224375"/>
            <a:ext cx="4753041" cy="181716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Algorithm Specifications </a:t>
            </a:r>
          </a:p>
          <a:p>
            <a:pPr marL="457200" indent="-330200">
              <a:lnSpc>
                <a:spcPct val="130000"/>
              </a:lnSpc>
              <a:buSzPts val="1600"/>
              <a:buFont typeface="Arial"/>
              <a:buAutoNum type="arabicPeriod"/>
            </a:pPr>
            <a:r>
              <a:rPr lang="it-IT" sz="1800" i="1" dirty="0"/>
              <a:t>SARSA</a:t>
            </a:r>
            <a:r>
              <a:rPr lang="it-IT" sz="1800" dirty="0"/>
              <a:t>  </a:t>
            </a:r>
            <a:r>
              <a:rPr lang="it-IT" sz="1800" dirty="0" err="1"/>
              <a:t>algorithm</a:t>
            </a:r>
            <a:endParaRPr lang="it-IT" sz="1800" dirty="0"/>
          </a:p>
          <a:p>
            <a:pPr marL="457200" lvl="0" indent="-330200">
              <a:lnSpc>
                <a:spcPct val="130000"/>
              </a:lnSpc>
              <a:buSzPts val="1600"/>
              <a:buFont typeface="Arial"/>
              <a:buAutoNum type="arabicPeriod"/>
            </a:pPr>
            <a:r>
              <a:rPr lang="it-IT" sz="1800" dirty="0"/>
              <a:t>The policy must  </a:t>
            </a:r>
            <a:r>
              <a:rPr lang="it-IT" sz="1800" dirty="0" err="1"/>
              <a:t>maximizes</a:t>
            </a:r>
            <a:r>
              <a:rPr lang="it-IT" sz="1800" dirty="0"/>
              <a:t> the cumulative </a:t>
            </a:r>
            <a:r>
              <a:rPr lang="it-IT" sz="1800" i="1" dirty="0" err="1">
                <a:latin typeface="+mn-lt"/>
                <a:ea typeface="American Typewriter" charset="0"/>
                <a:cs typeface="American Typewriter" charset="0"/>
              </a:rPr>
              <a:t>reward</a:t>
            </a:r>
            <a:endParaRPr lang="it-IT" sz="1800" i="1" dirty="0">
              <a:latin typeface="+mn-lt"/>
              <a:ea typeface="American Typewriter" charset="0"/>
              <a:cs typeface="American Typewriter" charset="0"/>
            </a:endParaRPr>
          </a:p>
          <a:p>
            <a:pPr marL="457200" lvl="0" indent="-330200">
              <a:lnSpc>
                <a:spcPct val="130000"/>
              </a:lnSpc>
              <a:buSzPts val="1600"/>
              <a:buFont typeface="Arial"/>
              <a:buAutoNum type="arabicPeriod"/>
            </a:pPr>
            <a:endParaRPr lang="it-IT" sz="1800" i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457200" indent="-330200">
              <a:lnSpc>
                <a:spcPct val="130000"/>
              </a:lnSpc>
              <a:buSzPts val="1600"/>
              <a:buFont typeface="Arial"/>
              <a:buAutoNum type="arabicPeriod"/>
            </a:pPr>
            <a:endParaRPr lang="en-US" sz="1800" dirty="0"/>
          </a:p>
          <a:p>
            <a:pPr marL="457200" lvl="0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sz="1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13" y="3115769"/>
            <a:ext cx="2540000" cy="2540000"/>
          </a:xfrm>
          <a:prstGeom prst="rect">
            <a:avLst/>
          </a:prstGeom>
        </p:spPr>
      </p:pic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20</a:t>
            </a:fld>
            <a:endParaRPr lang="nb-NO"/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Flavio </a:t>
            </a:r>
            <a:r>
              <a:rPr lang="en-US" sz="2400" dirty="0" err="1">
                <a:solidFill>
                  <a:schemeClr val="lt1"/>
                </a:solidFill>
              </a:rPr>
              <a:t>Lorenzi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title" idx="4294967295"/>
          </p:nvPr>
        </p:nvSpPr>
        <p:spPr>
          <a:xfrm>
            <a:off x="627100" y="211216"/>
            <a:ext cx="802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dirty="0">
                <a:solidFill>
                  <a:schemeClr val="accent4">
                    <a:lumMod val="50000"/>
                  </a:schemeClr>
                </a:solidFill>
              </a:rPr>
              <a:t>An experiment from the paper: </a:t>
            </a:r>
            <a:r>
              <a:rPr lang="en-US" sz="2600" dirty="0" err="1">
                <a:solidFill>
                  <a:schemeClr val="accent4">
                    <a:lumMod val="50000"/>
                  </a:schemeClr>
                </a:solidFill>
              </a:rPr>
              <a:t>Sapientino</a:t>
            </a:r>
            <a:endParaRPr sz="26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35" name="Google Shape;535;p30"/>
          <p:cNvCxnSpPr/>
          <p:nvPr/>
        </p:nvCxnSpPr>
        <p:spPr>
          <a:xfrm>
            <a:off x="4572150" y="1207653"/>
            <a:ext cx="0" cy="47727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6" name="Google Shape;536;p30"/>
          <p:cNvSpPr txBox="1"/>
          <p:nvPr/>
        </p:nvSpPr>
        <p:spPr>
          <a:xfrm>
            <a:off x="1333900" y="1089775"/>
            <a:ext cx="1710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RL Agent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7" name="Google Shape;537;p30"/>
          <p:cNvSpPr txBox="1"/>
          <p:nvPr/>
        </p:nvSpPr>
        <p:spPr>
          <a:xfrm>
            <a:off x="5580550" y="1089775"/>
            <a:ext cx="32691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Restraining Bolt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30"/>
          <p:cNvSpPr txBox="1"/>
          <p:nvPr/>
        </p:nvSpPr>
        <p:spPr>
          <a:xfrm>
            <a:off x="112950" y="1715875"/>
            <a:ext cx="4459200" cy="4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Can have two configurations:</a:t>
            </a:r>
            <a:endParaRPr sz="20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/>
              <a:t>OMNI: up, down, left, right actions </a:t>
            </a:r>
            <a:endParaRPr sz="20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/>
              <a:t>DIFFERENTIAL: forwards, backwards, turn left, turn right</a:t>
            </a:r>
            <a:endParaRPr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state representation is given by the agent pose: </a:t>
            </a:r>
            <a:endParaRPr sz="1800" i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  <a:p>
            <a:r>
              <a:rPr lang="it-IT" sz="1800" dirty="0"/>
              <a:t>So the agent just </a:t>
            </a:r>
            <a:r>
              <a:rPr lang="it-IT" sz="1800" dirty="0" err="1"/>
              <a:t>learn</a:t>
            </a:r>
            <a:r>
              <a:rPr lang="it-IT" sz="1800" dirty="0"/>
              <a:t> </a:t>
            </a:r>
            <a:r>
              <a:rPr lang="it-IT" sz="1800" dirty="0" err="1"/>
              <a:t>how</a:t>
            </a:r>
            <a:r>
              <a:rPr lang="it-IT" sz="1800" dirty="0"/>
              <a:t> to </a:t>
            </a:r>
            <a:r>
              <a:rPr lang="it-IT" sz="1800" dirty="0" err="1"/>
              <a:t>move</a:t>
            </a:r>
            <a:r>
              <a:rPr lang="it-IT" sz="1800" dirty="0"/>
              <a:t> </a:t>
            </a:r>
            <a:r>
              <a:rPr lang="it-IT" sz="1800" dirty="0" err="1"/>
              <a:t>through</a:t>
            </a:r>
            <a:r>
              <a:rPr lang="it-IT" sz="1800" dirty="0"/>
              <a:t> the </a:t>
            </a:r>
            <a:r>
              <a:rPr lang="it-IT" sz="1800" dirty="0" err="1"/>
              <a:t>grid</a:t>
            </a:r>
            <a:endParaRPr sz="1800" i="1" dirty="0"/>
          </a:p>
        </p:txBody>
      </p:sp>
      <p:sp>
        <p:nvSpPr>
          <p:cNvPr id="539" name="Google Shape;539;p30"/>
          <p:cNvSpPr txBox="1"/>
          <p:nvPr/>
        </p:nvSpPr>
        <p:spPr>
          <a:xfrm>
            <a:off x="4710050" y="1715863"/>
            <a:ext cx="4459200" cy="325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Specification:</a:t>
            </a:r>
            <a:endParaRPr sz="2000" dirty="0"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/>
              <a:t>Visit at least two cells per color for each color   </a:t>
            </a: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2000" dirty="0"/>
              <a:t>Visit all triplets of each color, given an order among colors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dirty="0"/>
          </a:p>
          <a:p>
            <a:pPr lvl="0" algn="ctr">
              <a:lnSpc>
                <a:spcPct val="130000"/>
              </a:lnSpc>
            </a:pPr>
            <a:r>
              <a:rPr lang="it-IT" sz="1100" dirty="0"/>
              <a:t>&lt;&lt;</a:t>
            </a:r>
            <a:r>
              <a:rPr lang="it-IT" sz="1800" dirty="0" err="1"/>
              <a:t>Beeps</a:t>
            </a:r>
            <a:r>
              <a:rPr lang="it-IT" sz="1800" dirty="0"/>
              <a:t> on </a:t>
            </a:r>
            <a:r>
              <a:rPr lang="it-IT" sz="1800" dirty="0" err="1"/>
              <a:t>visited</a:t>
            </a:r>
            <a:r>
              <a:rPr lang="it-IT" sz="1800" dirty="0"/>
              <a:t> colors and on </a:t>
            </a:r>
            <a:r>
              <a:rPr lang="it-IT" sz="1800" dirty="0" err="1"/>
              <a:t>actions</a:t>
            </a:r>
            <a:r>
              <a:rPr lang="it-IT" sz="1100" dirty="0"/>
              <a:t>&gt;</a:t>
            </a:r>
            <a:r>
              <a:rPr lang="it-IT" sz="1800" b="1" dirty="0"/>
              <a:t> </a:t>
            </a:r>
            <a:r>
              <a:rPr lang="it-IT" sz="1800" dirty="0" err="1"/>
              <a:t>Specifications</a:t>
            </a:r>
            <a:r>
              <a:rPr lang="it-IT" sz="1800" dirty="0"/>
              <a:t> are </a:t>
            </a:r>
            <a:r>
              <a:rPr lang="it-IT" sz="1800" dirty="0" err="1"/>
              <a:t>expressed</a:t>
            </a:r>
            <a:r>
              <a:rPr lang="it-IT" sz="1800" dirty="0"/>
              <a:t> with LTL </a:t>
            </a:r>
            <a:r>
              <a:rPr lang="it-IT" sz="1800" dirty="0" err="1"/>
              <a:t>formulas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:</a:t>
            </a:r>
            <a:endParaRPr lang="it-IT" sz="1800" b="1" dirty="0"/>
          </a:p>
        </p:txBody>
      </p:sp>
      <p:pic>
        <p:nvPicPr>
          <p:cNvPr id="540" name="Google Shape;540;p30" descr="f_x, f_y, f_\theta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88" y="4030936"/>
            <a:ext cx="911524" cy="2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50" y="5279330"/>
            <a:ext cx="4356000" cy="701023"/>
          </a:xfrm>
          <a:prstGeom prst="rect">
            <a:avLst/>
          </a:prstGeom>
        </p:spPr>
      </p:pic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7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Flavio </a:t>
            </a:r>
            <a:r>
              <a:rPr lang="en-US" sz="2400">
                <a:solidFill>
                  <a:schemeClr val="lt1"/>
                </a:solidFill>
              </a:rPr>
              <a:t>Lorenzi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5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98014" y="278255"/>
            <a:ext cx="7971235" cy="504825"/>
          </a:xfrm>
        </p:spPr>
        <p:txBody>
          <a:bodyPr/>
          <a:lstStyle/>
          <a:p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Implementation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Chess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Moves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-1 (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abstract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1" name="Google Shape;535;p30"/>
          <p:cNvCxnSpPr/>
          <p:nvPr/>
        </p:nvCxnSpPr>
        <p:spPr>
          <a:xfrm>
            <a:off x="4572150" y="1304259"/>
            <a:ext cx="0" cy="47727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Google Shape;536;p30"/>
          <p:cNvSpPr txBox="1"/>
          <p:nvPr/>
        </p:nvSpPr>
        <p:spPr>
          <a:xfrm>
            <a:off x="1333900" y="1089775"/>
            <a:ext cx="1710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RL Agent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537;p30"/>
          <p:cNvSpPr txBox="1"/>
          <p:nvPr/>
        </p:nvSpPr>
        <p:spPr>
          <a:xfrm>
            <a:off x="5580550" y="1089775"/>
            <a:ext cx="32691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Restraining Bolt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69470" y="1598597"/>
            <a:ext cx="4219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Omnidirectional</a:t>
            </a:r>
            <a:r>
              <a:rPr lang="it-IT" sz="2000" dirty="0" smtClean="0"/>
              <a:t> </a:t>
            </a:r>
            <a:r>
              <a:rPr lang="it-IT" sz="2000" dirty="0" err="1"/>
              <a:t>token</a:t>
            </a:r>
            <a:r>
              <a:rPr lang="it-IT" sz="2000" dirty="0"/>
              <a:t> robot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learn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chess</a:t>
            </a:r>
            <a:r>
              <a:rPr lang="it-IT" sz="2000" dirty="0"/>
              <a:t> </a:t>
            </a:r>
            <a:r>
              <a:rPr lang="it-IT" sz="2000" dirty="0" err="1"/>
              <a:t>moves</a:t>
            </a:r>
            <a:endParaRPr lang="it-IT" sz="2000" dirty="0"/>
          </a:p>
        </p:txBody>
      </p:sp>
      <p:sp>
        <p:nvSpPr>
          <p:cNvPr id="4" name="Rettangolo 3"/>
          <p:cNvSpPr/>
          <p:nvPr/>
        </p:nvSpPr>
        <p:spPr>
          <a:xfrm>
            <a:off x="474195" y="3121572"/>
            <a:ext cx="35958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/>
              <a:t>The state representation is given </a:t>
            </a:r>
          </a:p>
          <a:p>
            <a:pPr lvl="0"/>
            <a:r>
              <a:rPr lang="en-US" sz="1800" dirty="0"/>
              <a:t>by the agent pose </a:t>
            </a:r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The environment is a 5x7 grid</a:t>
            </a:r>
          </a:p>
        </p:txBody>
      </p:sp>
      <p:sp>
        <p:nvSpPr>
          <p:cNvPr id="14" name="Google Shape;539;p30"/>
          <p:cNvSpPr txBox="1"/>
          <p:nvPr/>
        </p:nvSpPr>
        <p:spPr>
          <a:xfrm>
            <a:off x="4710050" y="1473992"/>
            <a:ext cx="4433950" cy="325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Two important specifications:</a:t>
            </a:r>
            <a:endParaRPr sz="2000" dirty="0"/>
          </a:p>
          <a:p>
            <a:pPr marL="457200" lvl="0" indent="-342900">
              <a:lnSpc>
                <a:spcPct val="130000"/>
              </a:lnSpc>
              <a:buSzPts val="1800"/>
              <a:buAutoNum type="arabicPeriod"/>
            </a:pPr>
            <a:r>
              <a:rPr lang="en-US" sz="2000" dirty="0"/>
              <a:t> Visit four cells for each color               </a:t>
            </a:r>
          </a:p>
          <a:p>
            <a:pPr marL="457200" lvl="0" indent="-342900">
              <a:lnSpc>
                <a:spcPct val="130000"/>
              </a:lnSpc>
              <a:buSzPts val="1800"/>
              <a:buAutoNum type="arabicPeriod"/>
            </a:pPr>
            <a:r>
              <a:rPr lang="en-US" sz="2000" dirty="0"/>
              <a:t>Perform each chess move by respecting its particular order         (not random moves)</a:t>
            </a:r>
          </a:p>
          <a:p>
            <a:pPr marL="457200" lvl="0" indent="-342900">
              <a:lnSpc>
                <a:spcPct val="130000"/>
              </a:lnSpc>
              <a:buSzPts val="1800"/>
              <a:buAutoNum type="arabicPeriod"/>
            </a:pPr>
            <a:endParaRPr lang="it-IT" sz="1800" dirty="0"/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&lt;&lt;</a:t>
            </a:r>
            <a:r>
              <a:rPr lang="it-IT" sz="1800" dirty="0" err="1"/>
              <a:t>Beeps</a:t>
            </a:r>
            <a:r>
              <a:rPr lang="it-IT" sz="1800" dirty="0"/>
              <a:t> on </a:t>
            </a:r>
            <a:r>
              <a:rPr lang="it-IT" sz="1800" dirty="0" err="1"/>
              <a:t>visited</a:t>
            </a:r>
            <a:r>
              <a:rPr lang="it-IT" sz="1800" dirty="0"/>
              <a:t> colors and on </a:t>
            </a:r>
            <a:r>
              <a:rPr lang="it-IT" sz="1800" dirty="0" err="1"/>
              <a:t>actions</a:t>
            </a:r>
            <a:r>
              <a:rPr lang="it-IT" sz="1100" dirty="0" smtClean="0"/>
              <a:t>&gt;&gt;</a:t>
            </a:r>
            <a:endParaRPr lang="it-IT" sz="18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2288" y="5144288"/>
            <a:ext cx="443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600" dirty="0"/>
              <a:t>The cumulative </a:t>
            </a:r>
            <a:r>
              <a:rPr lang="it-IT" sz="1600" i="1" dirty="0" err="1">
                <a:latin typeface="American Typewriter" charset="0"/>
                <a:ea typeface="American Typewriter" charset="0"/>
                <a:cs typeface="American Typewriter" charset="0"/>
              </a:rPr>
              <a:t>R</a:t>
            </a:r>
            <a:r>
              <a:rPr lang="it-IT" sz="1600" i="1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it-IT" sz="1600" dirty="0" err="1"/>
              <a:t>will</a:t>
            </a:r>
            <a:r>
              <a:rPr lang="it-IT" sz="1600" dirty="0"/>
              <a:t> be the sum of </a:t>
            </a:r>
            <a:r>
              <a:rPr lang="it-IT" sz="1600" dirty="0" err="1"/>
              <a:t>goals</a:t>
            </a:r>
            <a:r>
              <a:rPr lang="it-IT" sz="1600" dirty="0"/>
              <a:t> and </a:t>
            </a:r>
            <a:r>
              <a:rPr lang="it-IT" sz="1600" dirty="0" err="1"/>
              <a:t>fails</a:t>
            </a:r>
            <a:r>
              <a:rPr lang="it-IT" sz="1600" dirty="0"/>
              <a:t> </a:t>
            </a:r>
            <a:r>
              <a:rPr lang="it-IT" sz="1600" dirty="0" err="1"/>
              <a:t>coming</a:t>
            </a:r>
            <a:r>
              <a:rPr lang="it-IT" sz="1600" dirty="0"/>
              <a:t> from </a:t>
            </a:r>
            <a:r>
              <a:rPr lang="it-IT" sz="1600" dirty="0" err="1"/>
              <a:t>both</a:t>
            </a:r>
            <a:r>
              <a:rPr lang="it-IT" sz="1600" dirty="0"/>
              <a:t> part (</a:t>
            </a:r>
            <a:r>
              <a:rPr lang="it-IT" sz="1600" dirty="0">
                <a:solidFill>
                  <a:srgbClr val="0A36C2"/>
                </a:solidFill>
              </a:rPr>
              <a:t>RL</a:t>
            </a:r>
            <a:r>
              <a:rPr lang="it-IT" sz="1600" dirty="0"/>
              <a:t> and </a:t>
            </a:r>
            <a:r>
              <a:rPr lang="it-IT" sz="1600" dirty="0">
                <a:solidFill>
                  <a:srgbClr val="00B050"/>
                </a:solidFill>
              </a:rPr>
              <a:t>RB</a:t>
            </a:r>
            <a:r>
              <a:rPr lang="it-IT" sz="1600" dirty="0"/>
              <a:t>)</a:t>
            </a:r>
          </a:p>
        </p:txBody>
      </p:sp>
      <p:cxnSp>
        <p:nvCxnSpPr>
          <p:cNvPr id="15" name="Google Shape;535;p30"/>
          <p:cNvCxnSpPr/>
          <p:nvPr/>
        </p:nvCxnSpPr>
        <p:spPr>
          <a:xfrm flipH="1">
            <a:off x="0" y="4669797"/>
            <a:ext cx="457215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843167" y="475514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b="1" i="1" dirty="0"/>
              <a:t>Focus on the </a:t>
            </a:r>
            <a:r>
              <a:rPr lang="it-IT" sz="1800" b="1" i="1" dirty="0" err="1"/>
              <a:t>reward</a:t>
            </a:r>
            <a:endParaRPr lang="it-IT" sz="1800" b="1" i="1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04" y="2484741"/>
            <a:ext cx="489452" cy="545390"/>
          </a:xfrm>
          <a:prstGeom prst="rect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80" y="3411209"/>
            <a:ext cx="647700" cy="2794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894753" y="5705159"/>
            <a:ext cx="2846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0A36C2"/>
                </a:solidFill>
              </a:rPr>
              <a:t>GoalStep</a:t>
            </a:r>
            <a:r>
              <a:rPr lang="it-IT" dirty="0">
                <a:solidFill>
                  <a:srgbClr val="0A36C2"/>
                </a:solidFill>
              </a:rPr>
              <a:t> </a:t>
            </a:r>
            <a:r>
              <a:rPr lang="it-IT" dirty="0"/>
              <a:t>+ </a:t>
            </a:r>
            <a:r>
              <a:rPr lang="it-IT" dirty="0" err="1">
                <a:solidFill>
                  <a:srgbClr val="00B050"/>
                </a:solidFill>
              </a:rPr>
              <a:t>RAGoal</a:t>
            </a:r>
            <a:r>
              <a:rPr lang="it-IT" dirty="0">
                <a:solidFill>
                  <a:srgbClr val="00B050"/>
                </a:solidFill>
              </a:rPr>
              <a:t> </a:t>
            </a:r>
            <a:r>
              <a:rPr lang="it-IT" dirty="0"/>
              <a:t>+ </a:t>
            </a:r>
            <a:r>
              <a:rPr lang="it-IT" dirty="0" err="1">
                <a:solidFill>
                  <a:srgbClr val="00B050"/>
                </a:solidFill>
              </a:rPr>
              <a:t>RAFail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8" name="Segnaposto data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22</a:t>
            </a:fld>
            <a:endParaRPr lang="nb-NO"/>
          </a:p>
        </p:txBody>
      </p:sp>
      <p:sp>
        <p:nvSpPr>
          <p:cNvPr id="23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Flavio </a:t>
            </a:r>
            <a:r>
              <a:rPr lang="en-US" sz="2400">
                <a:solidFill>
                  <a:schemeClr val="lt1"/>
                </a:solidFill>
              </a:rPr>
              <a:t>Lorenzi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15" y="4436283"/>
            <a:ext cx="3086693" cy="12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8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49288" y="263481"/>
            <a:ext cx="8514977" cy="504825"/>
          </a:xfrm>
        </p:spPr>
        <p:txBody>
          <a:bodyPr/>
          <a:lstStyle/>
          <a:p>
            <a:pPr algn="ctr"/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Implementation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Chess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Moves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-2 (code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details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49288" y="1474501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-Class </a:t>
            </a:r>
            <a:r>
              <a:rPr lang="it-IT" sz="2000" b="1" dirty="0" err="1"/>
              <a:t>RewardAutoma</a:t>
            </a:r>
            <a:r>
              <a:rPr lang="it-IT" sz="2000" b="1" dirty="0"/>
              <a:t> </a:t>
            </a:r>
            <a:endParaRPr lang="it-IT" b="1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689559" y="766275"/>
            <a:ext cx="6045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Two</a:t>
            </a:r>
            <a:r>
              <a:rPr lang="it-IT" sz="1600" dirty="0"/>
              <a:t> </a:t>
            </a:r>
            <a:r>
              <a:rPr lang="it-IT" sz="1600" dirty="0" err="1"/>
              <a:t>python</a:t>
            </a:r>
            <a:r>
              <a:rPr lang="it-IT" sz="1600" dirty="0"/>
              <a:t> </a:t>
            </a:r>
            <a:r>
              <a:rPr lang="it-IT" sz="1600" dirty="0" err="1"/>
              <a:t>dictionary</a:t>
            </a:r>
            <a:r>
              <a:rPr lang="it-IT" sz="1600" dirty="0"/>
              <a:t> are </a:t>
            </a:r>
            <a:r>
              <a:rPr lang="it-IT" sz="1600" dirty="0" err="1"/>
              <a:t>implemented</a:t>
            </a:r>
            <a:r>
              <a:rPr lang="it-IT" sz="1600" dirty="0"/>
              <a:t>: </a:t>
            </a:r>
            <a:r>
              <a:rPr lang="it-IT" sz="1600" b="1" dirty="0" err="1"/>
              <a:t>tokenBip</a:t>
            </a:r>
            <a:r>
              <a:rPr lang="it-IT" sz="1600" dirty="0"/>
              <a:t> and </a:t>
            </a:r>
            <a:r>
              <a:rPr lang="it-IT" sz="1600" b="1" dirty="0" err="1"/>
              <a:t>colorBip</a:t>
            </a:r>
            <a:endParaRPr lang="it-IT" sz="1600" b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49288" y="5075444"/>
            <a:ext cx="6437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349288" y="1789795"/>
            <a:ext cx="822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 err="1"/>
              <a:t>Each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finalized</a:t>
            </a:r>
            <a:r>
              <a:rPr lang="it-IT" sz="1800" dirty="0"/>
              <a:t> to </a:t>
            </a:r>
            <a:r>
              <a:rPr lang="it-IT" sz="1800" dirty="0" err="1"/>
              <a:t>perform</a:t>
            </a:r>
            <a:r>
              <a:rPr lang="it-IT" sz="1800" dirty="0"/>
              <a:t> </a:t>
            </a:r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described</a:t>
            </a:r>
            <a:r>
              <a:rPr lang="it-IT" sz="1800" dirty="0"/>
              <a:t> by LTL </a:t>
            </a:r>
            <a:r>
              <a:rPr lang="it-IT" sz="1800" dirty="0" err="1"/>
              <a:t>formulas</a:t>
            </a:r>
            <a:r>
              <a:rPr lang="it-IT" sz="1800" dirty="0"/>
              <a:t>, </a:t>
            </a:r>
            <a:r>
              <a:rPr lang="it-IT" sz="1800" dirty="0" err="1"/>
              <a:t>according</a:t>
            </a:r>
            <a:r>
              <a:rPr lang="it-IT" sz="1800" dirty="0"/>
              <a:t> to the </a:t>
            </a:r>
            <a:r>
              <a:rPr lang="it-IT" sz="1800" dirty="0" err="1"/>
              <a:t>Restraining</a:t>
            </a:r>
            <a:r>
              <a:rPr lang="it-IT" sz="1800" dirty="0"/>
              <a:t> </a:t>
            </a:r>
            <a:r>
              <a:rPr lang="it-IT" sz="1800" dirty="0" err="1"/>
              <a:t>Bolts</a:t>
            </a:r>
            <a:r>
              <a:rPr lang="it-IT" sz="1800" dirty="0"/>
              <a:t> </a:t>
            </a:r>
            <a:r>
              <a:rPr lang="it-IT" sz="1800" dirty="0" err="1"/>
              <a:t>specifications</a:t>
            </a:r>
            <a:endParaRPr lang="it-IT" sz="1800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489315" y="2703380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Main</a:t>
            </a:r>
            <a:r>
              <a:rPr lang="it-IT" sz="1600" dirty="0"/>
              <a:t> </a:t>
            </a:r>
            <a:r>
              <a:rPr lang="it-IT" sz="1600" dirty="0" err="1"/>
              <a:t>method</a:t>
            </a:r>
            <a:r>
              <a:rPr lang="it-IT" sz="1600" dirty="0"/>
              <a:t>: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322229" y="4898307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-Class </a:t>
            </a:r>
            <a:r>
              <a:rPr lang="it-IT" sz="2000" b="1" dirty="0" err="1"/>
              <a:t>Chess</a:t>
            </a:r>
            <a:endParaRPr lang="it-IT" sz="2000" b="1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322229" y="5298417"/>
            <a:ext cx="785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Here </a:t>
            </a:r>
            <a:r>
              <a:rPr lang="it-IT" sz="1800" dirty="0" err="1"/>
              <a:t>we</a:t>
            </a:r>
            <a:r>
              <a:rPr lang="it-IT" sz="1800" dirty="0"/>
              <a:t> can </a:t>
            </a:r>
            <a:r>
              <a:rPr lang="it-IT" sz="1800" dirty="0" err="1"/>
              <a:t>found</a:t>
            </a:r>
            <a:r>
              <a:rPr lang="it-IT" sz="1800" dirty="0"/>
              <a:t>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to </a:t>
            </a:r>
            <a:r>
              <a:rPr lang="it-IT" sz="1800" dirty="0" err="1"/>
              <a:t>perform</a:t>
            </a:r>
            <a:r>
              <a:rPr lang="it-IT" sz="1800" dirty="0"/>
              <a:t> the RL </a:t>
            </a:r>
            <a:r>
              <a:rPr lang="it-IT" sz="1800" dirty="0" err="1"/>
              <a:t>implementation</a:t>
            </a:r>
            <a:r>
              <a:rPr lang="it-IT" sz="1800" dirty="0"/>
              <a:t>:</a:t>
            </a:r>
          </a:p>
          <a:p>
            <a:r>
              <a:rPr lang="it-IT" sz="1800" i="1" dirty="0"/>
              <a:t>Update positions, </a:t>
            </a:r>
            <a:r>
              <a:rPr lang="it-IT" sz="1800" i="1" dirty="0" err="1"/>
              <a:t>actions</a:t>
            </a:r>
            <a:r>
              <a:rPr lang="it-IT" sz="1800" i="1" dirty="0"/>
              <a:t> and colors + Reset </a:t>
            </a:r>
            <a:r>
              <a:rPr lang="it-IT" sz="1800" i="1" dirty="0" err="1"/>
              <a:t>functions</a:t>
            </a:r>
            <a:r>
              <a:rPr lang="it-IT" sz="1800" i="1" dirty="0"/>
              <a:t> + </a:t>
            </a:r>
            <a:r>
              <a:rPr lang="it-IT" sz="1800" i="1" dirty="0" err="1"/>
              <a:t>Rendering</a:t>
            </a:r>
            <a:endParaRPr lang="it-IT" sz="1800" dirty="0"/>
          </a:p>
        </p:txBody>
      </p:sp>
      <p:pic>
        <p:nvPicPr>
          <p:cNvPr id="27" name="Immagin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65" y="2483649"/>
            <a:ext cx="6335641" cy="2044169"/>
          </a:xfrm>
          <a:prstGeom prst="rect">
            <a:avLst/>
          </a:prstGeom>
        </p:spPr>
      </p:pic>
      <p:sp>
        <p:nvSpPr>
          <p:cNvPr id="28" name="CasellaDiTesto 27"/>
          <p:cNvSpPr txBox="1"/>
          <p:nvPr/>
        </p:nvSpPr>
        <p:spPr>
          <a:xfrm>
            <a:off x="262140" y="3478742"/>
            <a:ext cx="1992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</a:t>
            </a:r>
            <a:r>
              <a:rPr lang="it-IT" dirty="0" err="1"/>
              <a:t>check</a:t>
            </a:r>
            <a:r>
              <a:rPr lang="it-IT" dirty="0"/>
              <a:t> for color and </a:t>
            </a:r>
            <a:r>
              <a:rPr lang="it-IT" dirty="0" err="1" smtClean="0"/>
              <a:t>motion</a:t>
            </a:r>
            <a:r>
              <a:rPr lang="it-IT" dirty="0" smtClean="0"/>
              <a:t> </a:t>
            </a:r>
            <a:r>
              <a:rPr lang="it-IT" dirty="0" err="1" smtClean="0"/>
              <a:t>order</a:t>
            </a:r>
            <a:endParaRPr lang="it-IT" dirty="0"/>
          </a:p>
          <a:p>
            <a:r>
              <a:rPr lang="it-IT" dirty="0"/>
              <a:t>-update the </a:t>
            </a:r>
            <a:r>
              <a:rPr lang="it-IT" dirty="0" err="1"/>
              <a:t>current</a:t>
            </a:r>
            <a:r>
              <a:rPr lang="it-IT" dirty="0"/>
              <a:t> state with RB </a:t>
            </a:r>
            <a:r>
              <a:rPr lang="it-IT" dirty="0" err="1"/>
              <a:t>rewards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715099" y="3038292"/>
            <a:ext cx="88998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800" i="1" dirty="0"/>
              <a:t>update</a:t>
            </a:r>
            <a:endParaRPr lang="it-IT" i="1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4251530" y="4525210"/>
            <a:ext cx="3256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check</a:t>
            </a:r>
            <a:r>
              <a:rPr lang="it-IT" dirty="0"/>
              <a:t> the </a:t>
            </a:r>
            <a:r>
              <a:rPr lang="it-IT" dirty="0" err="1"/>
              <a:t>ordered</a:t>
            </a:r>
            <a:r>
              <a:rPr lang="it-IT" dirty="0"/>
              <a:t> </a:t>
            </a:r>
            <a:r>
              <a:rPr lang="it-IT" dirty="0" err="1"/>
              <a:t>motion</a:t>
            </a:r>
            <a:r>
              <a:rPr lang="it-IT" dirty="0"/>
              <a:t> of the robot</a:t>
            </a:r>
          </a:p>
        </p:txBody>
      </p:sp>
      <p:sp>
        <p:nvSpPr>
          <p:cNvPr id="3" name="Rettangolo 2"/>
          <p:cNvSpPr/>
          <p:nvPr/>
        </p:nvSpPr>
        <p:spPr>
          <a:xfrm>
            <a:off x="1220071" y="1072169"/>
            <a:ext cx="721145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/>
              <a:t>TOKENS = [ [’</a:t>
            </a:r>
            <a:r>
              <a:rPr lang="it-IT" dirty="0" err="1"/>
              <a:t>name</a:t>
            </a:r>
            <a:r>
              <a:rPr lang="it-IT" dirty="0"/>
              <a:t>', color', x, y],  [’t2', green', 1,1],   [’t3', green', 2,2],  [’t4', green', 3,3]</a:t>
            </a:r>
            <a:r>
              <a:rPr lang="mr-IN" dirty="0"/>
              <a:t>…</a:t>
            </a:r>
            <a:r>
              <a:rPr lang="it-IT" dirty="0"/>
              <a:t>]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23</a:t>
            </a:fld>
            <a:endParaRPr lang="nb-NO"/>
          </a:p>
        </p:txBody>
      </p:sp>
      <p:sp>
        <p:nvSpPr>
          <p:cNvPr id="19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Flavio </a:t>
            </a:r>
            <a:r>
              <a:rPr lang="en-US" sz="2400">
                <a:solidFill>
                  <a:schemeClr val="lt1"/>
                </a:solidFill>
              </a:rPr>
              <a:t>Lorenzi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6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 txBox="1">
            <a:spLocks noGrp="1"/>
          </p:cNvSpPr>
          <p:nvPr>
            <p:ph type="title" idx="4294967295"/>
          </p:nvPr>
        </p:nvSpPr>
        <p:spPr>
          <a:xfrm>
            <a:off x="633811" y="116301"/>
            <a:ext cx="8028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200"/>
            </a:pP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Implementation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Chess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Moves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 -3 (</a:t>
            </a:r>
            <a:r>
              <a:rPr lang="it-IT" sz="2600" dirty="0" err="1">
                <a:solidFill>
                  <a:schemeClr val="accent4">
                    <a:lumMod val="50000"/>
                  </a:schemeClr>
                </a:solidFill>
              </a:rPr>
              <a:t>results</a:t>
            </a:r>
            <a:r>
              <a:rPr lang="it-IT" sz="26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sz="2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37" name="Google Shape;637;p37"/>
          <p:cNvSpPr txBox="1"/>
          <p:nvPr/>
        </p:nvSpPr>
        <p:spPr>
          <a:xfrm>
            <a:off x="8571475" y="599425"/>
            <a:ext cx="693000" cy="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638" name="Google Shape;638;p37"/>
          <p:cNvSpPr txBox="1"/>
          <p:nvPr/>
        </p:nvSpPr>
        <p:spPr>
          <a:xfrm>
            <a:off x="5961216" y="3688432"/>
            <a:ext cx="2852421" cy="2282874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Learning </a:t>
            </a:r>
            <a:r>
              <a:rPr lang="it-IT" dirty="0" err="1"/>
              <a:t>algorithm</a:t>
            </a:r>
            <a:r>
              <a:rPr lang="it-IT" dirty="0"/>
              <a:t>: SARSA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Alpha: -0.99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Epsilon: -2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dirty="0"/>
              <a:t>Gamma: 0.99</a:t>
            </a:r>
            <a:endParaRPr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n-steps: 20</a:t>
            </a:r>
          </a:p>
          <a:p>
            <a:pPr marL="457200" indent="-304800">
              <a:lnSpc>
                <a:spcPct val="150000"/>
              </a:lnSpc>
              <a:buSzPts val="1200"/>
              <a:buFont typeface="Arial"/>
              <a:buChar char="●"/>
            </a:pPr>
            <a:r>
              <a:rPr lang="en-US" dirty="0" err="1"/>
              <a:t>StopOnGoal</a:t>
            </a:r>
            <a:r>
              <a:rPr lang="en-US" dirty="0"/>
              <a:t>: True</a:t>
            </a:r>
          </a:p>
          <a:p>
            <a:pPr marL="457200" indent="-304800">
              <a:lnSpc>
                <a:spcPct val="150000"/>
              </a:lnSpc>
              <a:buSzPts val="1200"/>
              <a:buFont typeface="Arial"/>
              <a:buChar char="●"/>
            </a:pPr>
            <a:r>
              <a:rPr lang="en-US" dirty="0" err="1"/>
              <a:t>MaxTime</a:t>
            </a:r>
            <a:r>
              <a:rPr lang="en-US" dirty="0"/>
              <a:t>: 250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0" y="599425"/>
            <a:ext cx="52108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The agent </a:t>
            </a:r>
            <a:r>
              <a:rPr lang="it-IT" sz="1500" dirty="0" err="1"/>
              <a:t>has</a:t>
            </a:r>
            <a:r>
              <a:rPr lang="it-IT" sz="1500" dirty="0"/>
              <a:t> </a:t>
            </a:r>
            <a:r>
              <a:rPr lang="it-IT" sz="1500" dirty="0" err="1"/>
              <a:t>learned</a:t>
            </a:r>
            <a:r>
              <a:rPr lang="it-IT" sz="1500" dirty="0"/>
              <a:t> an </a:t>
            </a:r>
            <a:r>
              <a:rPr lang="it-IT" sz="1500" b="1" dirty="0" err="1"/>
              <a:t>optimal</a:t>
            </a:r>
            <a:r>
              <a:rPr lang="it-IT" sz="1500" b="1" dirty="0"/>
              <a:t> policy </a:t>
            </a:r>
            <a:r>
              <a:rPr lang="it-IT" sz="1500" dirty="0"/>
              <a:t>in a short time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32" y="638799"/>
            <a:ext cx="4122661" cy="318799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0" y="4520325"/>
            <a:ext cx="575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The robot </a:t>
            </a:r>
            <a:r>
              <a:rPr lang="it-IT" sz="1600" dirty="0" err="1"/>
              <a:t>computes</a:t>
            </a:r>
            <a:r>
              <a:rPr lang="it-IT" sz="1600" dirty="0"/>
              <a:t> in </a:t>
            </a:r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sequence</a:t>
            </a:r>
            <a:r>
              <a:rPr lang="it-IT" sz="1600" dirty="0"/>
              <a:t> the task, </a:t>
            </a:r>
            <a:r>
              <a:rPr lang="it-IT" sz="1600" dirty="0" err="1"/>
              <a:t>keeping</a:t>
            </a:r>
            <a:r>
              <a:rPr lang="it-IT" sz="1600" dirty="0"/>
              <a:t> </a:t>
            </a:r>
            <a:r>
              <a:rPr lang="it-IT" sz="1600" dirty="0" err="1"/>
              <a:t>order</a:t>
            </a:r>
            <a:endParaRPr lang="it-IT" sz="16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70228" y="4932015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rgbClr val="00D200"/>
                </a:solidFill>
              </a:rPr>
              <a:t>Knigth</a:t>
            </a:r>
            <a:r>
              <a:rPr lang="it-IT" sz="1800" dirty="0">
                <a:solidFill>
                  <a:srgbClr val="00D200"/>
                </a:solidFill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</a:t>
            </a:r>
            <a:r>
              <a:rPr lang="it-IT" sz="1800" dirty="0">
                <a:sym typeface="Wingdings"/>
              </a:rPr>
              <a:t>  </a:t>
            </a:r>
            <a:r>
              <a:rPr lang="it-IT" sz="1800" dirty="0" smtClean="0">
                <a:solidFill>
                  <a:srgbClr val="0050F1"/>
                </a:solidFill>
                <a:sym typeface="Wingdings"/>
              </a:rPr>
              <a:t>Rock</a:t>
            </a:r>
            <a:r>
              <a:rPr lang="it-IT" sz="1800" dirty="0" smtClean="0">
                <a:solidFill>
                  <a:srgbClr val="0A36C2"/>
                </a:solidFill>
                <a:sym typeface="Wingdings"/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</a:t>
            </a:r>
            <a:r>
              <a:rPr lang="it-IT" sz="1800" dirty="0">
                <a:sym typeface="Wingdings"/>
              </a:rPr>
              <a:t> </a:t>
            </a:r>
            <a:r>
              <a:rPr lang="it-IT" sz="1800" dirty="0">
                <a:solidFill>
                  <a:srgbClr val="7030A0"/>
                </a:solidFill>
                <a:sym typeface="Wingdings"/>
              </a:rPr>
              <a:t>King</a:t>
            </a:r>
            <a:r>
              <a:rPr lang="it-IT" sz="1800" dirty="0" smtClean="0">
                <a:solidFill>
                  <a:srgbClr val="7030A0"/>
                </a:solidFill>
                <a:sym typeface="Wingdings"/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</a:t>
            </a:r>
            <a:r>
              <a:rPr lang="it-IT" sz="1800" dirty="0">
                <a:sym typeface="Wingdings"/>
              </a:rPr>
              <a:t>  </a:t>
            </a:r>
            <a:r>
              <a:rPr lang="it-IT" sz="1800" dirty="0" err="1">
                <a:sym typeface="Wingdings"/>
              </a:rPr>
              <a:t>Bishops</a:t>
            </a:r>
            <a:r>
              <a:rPr lang="it-IT" sz="1800" dirty="0">
                <a:sym typeface="Wingdings"/>
              </a:rPr>
              <a:t>  </a:t>
            </a:r>
            <a:r>
              <a:rPr lang="it-IT" sz="1800" dirty="0">
                <a:solidFill>
                  <a:srgbClr val="FF0000"/>
                </a:solidFill>
                <a:sym typeface="Wingdings"/>
              </a:rPr>
              <a:t> </a:t>
            </a:r>
            <a:r>
              <a:rPr lang="it-IT" sz="1800" dirty="0">
                <a:sym typeface="Wingdings"/>
              </a:rPr>
              <a:t> </a:t>
            </a:r>
            <a:r>
              <a:rPr lang="it-IT" sz="1800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Queen</a:t>
            </a:r>
            <a:endParaRPr lang="it-IT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80" y="5401061"/>
            <a:ext cx="323986" cy="58722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5" y="5387772"/>
            <a:ext cx="314210" cy="583533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31" y="5350343"/>
            <a:ext cx="303162" cy="691423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68" y="5296765"/>
            <a:ext cx="349313" cy="711405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43" y="5283539"/>
            <a:ext cx="373424" cy="760510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24</a:t>
            </a:fld>
            <a:endParaRPr lang="nb-NO"/>
          </a:p>
        </p:txBody>
      </p:sp>
      <p:sp>
        <p:nvSpPr>
          <p:cNvPr id="20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Flavio </a:t>
            </a:r>
            <a:r>
              <a:rPr lang="en-US" sz="2400">
                <a:solidFill>
                  <a:schemeClr val="lt1"/>
                </a:solidFill>
              </a:rPr>
              <a:t>Lorenzi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7" name="clip_fina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546" y="931716"/>
            <a:ext cx="4847249" cy="35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9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6599" y="402201"/>
            <a:ext cx="5380748" cy="549254"/>
          </a:xfrm>
        </p:spPr>
        <p:txBody>
          <a:bodyPr/>
          <a:lstStyle/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Pick and place task (still abstract)</a:t>
            </a:r>
            <a:br>
              <a:rPr lang="it-IT" dirty="0">
                <a:solidFill>
                  <a:schemeClr val="accent1">
                    <a:lumMod val="50000"/>
                  </a:schemeClr>
                </a:solidFill>
              </a:rPr>
            </a:br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9" y="2170772"/>
            <a:ext cx="3015130" cy="289242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24513" y="4300437"/>
            <a:ext cx="747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  Home </a:t>
            </a:r>
          </a:p>
          <a:p>
            <a:r>
              <a:rPr lang="it-IT" sz="1100" dirty="0"/>
              <a:t>(or base)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1071833" y="5157380"/>
            <a:ext cx="976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Item location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296550" y="172994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sz="1100" dirty="0"/>
              <a:t>- End effector (brown)</a:t>
            </a:r>
          </a:p>
          <a:p>
            <a:pPr algn="just"/>
            <a:r>
              <a:rPr lang="it-IT" sz="1100" dirty="0"/>
              <a:t>- Picked item (black)</a:t>
            </a:r>
          </a:p>
        </p:txBody>
      </p:sp>
      <p:pic>
        <p:nvPicPr>
          <p:cNvPr id="4" name="pick&amp;placeRobot">
            <a:hlinkClick r:id="" action="ppaction://media"/>
            <a:extLst>
              <a:ext uri="{FF2B5EF4-FFF2-40B4-BE49-F238E27FC236}">
                <a16:creationId xmlns="" xmlns:a16="http://schemas.microsoft.com/office/drawing/2014/main" id="{42C8E39B-50ED-4365-97CD-B22C14975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89115" y="1376737"/>
            <a:ext cx="4859676" cy="3986373"/>
          </a:xfrm>
          <a:prstGeom prst="rect">
            <a:avLst/>
          </a:prstGeom>
        </p:spPr>
      </p:pic>
      <p:sp>
        <p:nvSpPr>
          <p:cNvPr id="12" name="Segnaposto data 1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25</a:t>
            </a:fld>
            <a:endParaRPr lang="nb-NO"/>
          </a:p>
        </p:txBody>
      </p:sp>
      <p:sp>
        <p:nvSpPr>
          <p:cNvPr id="14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 err="1">
                <a:solidFill>
                  <a:schemeClr val="lt1"/>
                </a:solidFill>
              </a:rPr>
              <a:t>Nicolò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>
                <a:solidFill>
                  <a:schemeClr val="lt1"/>
                </a:solidFill>
              </a:rPr>
              <a:t>Mantovani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5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18985" y="380653"/>
            <a:ext cx="7559675" cy="504825"/>
          </a:xfrm>
        </p:spPr>
        <p:txBody>
          <a:bodyPr/>
          <a:lstStyle/>
          <a:p>
            <a:pPr algn="just"/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RL agent and RB</a:t>
            </a:r>
          </a:p>
        </p:txBody>
      </p:sp>
      <p:cxnSp>
        <p:nvCxnSpPr>
          <p:cNvPr id="6" name="Google Shape;535;p30"/>
          <p:cNvCxnSpPr/>
          <p:nvPr/>
        </p:nvCxnSpPr>
        <p:spPr>
          <a:xfrm>
            <a:off x="4641100" y="1350025"/>
            <a:ext cx="0" cy="47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36;p30"/>
          <p:cNvSpPr txBox="1"/>
          <p:nvPr/>
        </p:nvSpPr>
        <p:spPr>
          <a:xfrm>
            <a:off x="1351728" y="1295665"/>
            <a:ext cx="1710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RL Agent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" name="Google Shape;537;p30"/>
          <p:cNvSpPr txBox="1"/>
          <p:nvPr/>
        </p:nvSpPr>
        <p:spPr>
          <a:xfrm>
            <a:off x="5172540" y="1295665"/>
            <a:ext cx="32691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Restraining Bolts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804F13A-14B7-4379-BC1E-FF50F3CDFFC3}"/>
              </a:ext>
            </a:extLst>
          </p:cNvPr>
          <p:cNvSpPr txBox="1"/>
          <p:nvPr/>
        </p:nvSpPr>
        <p:spPr>
          <a:xfrm rot="10800000" flipH="1" flipV="1">
            <a:off x="503228" y="2074516"/>
            <a:ext cx="3606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dirty="0"/>
              <a:t>The agent is a </a:t>
            </a:r>
            <a:r>
              <a:rPr lang="it-IT" sz="1800" dirty="0" err="1"/>
              <a:t>manipulator</a:t>
            </a:r>
            <a:r>
              <a:rPr lang="it-IT" sz="1800" dirty="0"/>
              <a:t> which must carry out the task of picking objects (once at time) from a conveyor belt and placing them on a table (</a:t>
            </a:r>
            <a:r>
              <a:rPr lang="it-IT" sz="1800" dirty="0" err="1"/>
              <a:t>actually</a:t>
            </a:r>
            <a:r>
              <a:rPr lang="it-IT" sz="1800" dirty="0"/>
              <a:t>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have</a:t>
            </a:r>
            <a:r>
              <a:rPr lang="it-IT" sz="1800" dirty="0"/>
              <a:t> </a:t>
            </a:r>
            <a:r>
              <a:rPr lang="it-IT" sz="1800" dirty="0" err="1"/>
              <a:t>considered</a:t>
            </a:r>
            <a:r>
              <a:rPr lang="it-IT" sz="1800" dirty="0"/>
              <a:t> a relaxed problem).</a:t>
            </a:r>
          </a:p>
          <a:p>
            <a:pPr algn="just"/>
            <a:endParaRPr lang="it-IT" sz="1800" dirty="0"/>
          </a:p>
          <a:p>
            <a:pPr algn="just"/>
            <a:r>
              <a:rPr lang="it-IT" sz="1800" dirty="0"/>
              <a:t>The state representation is given by the position of the end-effector, the item location and if the end-effector is empty or not.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0C55E2B-4808-4E75-9F47-A0C0D8D45C05}"/>
              </a:ext>
            </a:extLst>
          </p:cNvPr>
          <p:cNvSpPr txBox="1"/>
          <p:nvPr/>
        </p:nvSpPr>
        <p:spPr>
          <a:xfrm>
            <a:off x="4972699" y="2213015"/>
            <a:ext cx="3668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 i="1" dirty="0"/>
              <a:t>S1: </a:t>
            </a:r>
            <a:r>
              <a:rPr lang="it-IT" sz="1800" dirty="0"/>
              <a:t>place objects in a specific row (denoted by a color) </a:t>
            </a:r>
            <a:r>
              <a:rPr lang="it-IT" sz="1800" dirty="0" err="1" smtClean="0"/>
              <a:t>following</a:t>
            </a:r>
            <a:r>
              <a:rPr lang="it-IT" sz="1800" dirty="0" smtClean="0"/>
              <a:t> </a:t>
            </a:r>
            <a:r>
              <a:rPr lang="it-IT" sz="1800" dirty="0"/>
              <a:t>a </a:t>
            </a:r>
            <a:r>
              <a:rPr lang="it-IT" sz="1800" dirty="0" err="1"/>
              <a:t>specific</a:t>
            </a:r>
            <a:r>
              <a:rPr lang="it-IT" sz="1800" dirty="0"/>
              <a:t> </a:t>
            </a:r>
            <a:r>
              <a:rPr lang="it-IT" sz="1800" dirty="0" err="1" smtClean="0"/>
              <a:t>order</a:t>
            </a:r>
            <a:r>
              <a:rPr lang="it-IT" sz="1800" dirty="0" smtClean="0"/>
              <a:t> the </a:t>
            </a:r>
            <a:r>
              <a:rPr lang="it-IT" sz="1800" dirty="0"/>
              <a:t>grid is complete.</a:t>
            </a:r>
          </a:p>
          <a:p>
            <a:pPr algn="just"/>
            <a:endParaRPr lang="it-IT" sz="1800" i="1" dirty="0"/>
          </a:p>
          <a:p>
            <a:pPr algn="just"/>
            <a:r>
              <a:rPr lang="it-IT" sz="1800" i="1" dirty="0"/>
              <a:t>S2: </a:t>
            </a:r>
            <a:r>
              <a:rPr lang="it-IT" sz="1800" dirty="0"/>
              <a:t>place objects in a specific row (denoted by a color) in a random way the grid is complete.</a:t>
            </a:r>
          </a:p>
          <a:p>
            <a:pPr algn="just"/>
            <a:endParaRPr lang="it-IT" sz="1800" i="1" dirty="0"/>
          </a:p>
          <a:p>
            <a:pPr algn="just"/>
            <a:r>
              <a:rPr lang="it-IT" sz="1800" dirty="0"/>
              <a:t>The color of the current cell and the </a:t>
            </a:r>
            <a:r>
              <a:rPr lang="it-IT" sz="1800" dirty="0" err="1"/>
              <a:t>specific</a:t>
            </a:r>
            <a:r>
              <a:rPr lang="it-IT" sz="1800" dirty="0"/>
              <a:t> </a:t>
            </a:r>
            <a:r>
              <a:rPr lang="it-IT" sz="1800" dirty="0" err="1"/>
              <a:t>order</a:t>
            </a:r>
            <a:r>
              <a:rPr lang="it-IT" sz="1800" dirty="0"/>
              <a:t> are needed. </a:t>
            </a:r>
          </a:p>
        </p:txBody>
      </p:sp>
      <p:sp>
        <p:nvSpPr>
          <p:cNvPr id="12" name="Segnaposto data 1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26</a:t>
            </a:fld>
            <a:endParaRPr lang="nb-NO"/>
          </a:p>
        </p:txBody>
      </p:sp>
      <p:sp>
        <p:nvSpPr>
          <p:cNvPr id="14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 err="1">
                <a:solidFill>
                  <a:schemeClr val="lt1"/>
                </a:solidFill>
              </a:rPr>
              <a:t>Nicolò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Mantovani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92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328544" y="129908"/>
                <a:ext cx="7559675" cy="5048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𝑳𝑻𝑳</m:t>
                        </m:r>
                      </m:e>
                      <m:sub>
                        <m:r>
                          <a:rPr lang="it-IT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it-IT" b="1" i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pick and place formulas and code</a:t>
                </a: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28544" y="129908"/>
                <a:ext cx="7559675" cy="504825"/>
              </a:xfrm>
              <a:blipFill rotWithShape="0">
                <a:blip r:embed="rId3"/>
                <a:stretch>
                  <a:fillRect l="-161" t="-92771" b="-1120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-275155" y="864843"/>
                <a:ext cx="8406410" cy="1176804"/>
              </a:xfrm>
            </p:spPr>
            <p:txBody>
              <a:bodyPr/>
              <a:lstStyle/>
              <a:p>
                <a:pPr algn="ctr">
                  <a:buClr>
                    <a:schemeClr val="accent1">
                      <a:lumMod val="50000"/>
                    </a:schemeClr>
                  </a:buClr>
                </a:pPr>
                <a:r>
                  <a:rPr lang="it-IT" sz="1400" i="1" dirty="0" smtClean="0"/>
                  <a:t>S2</a:t>
                </a:r>
                <a:r>
                  <a:rPr lang="it-IT" sz="1400" dirty="0" smtClean="0"/>
                  <a:t>:</a:t>
                </a:r>
                <a:r>
                  <a:rPr lang="it-IT" sz="1400" dirty="0"/>
                  <a:t>	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□(</m:t>
                    </m:r>
                    <m:r>
                      <a:rPr lang="it-IT" sz="1400" b="0" i="1" smtClean="0">
                        <a:latin typeface="Cambria Math" charset="0"/>
                      </a:rPr>
                      <m:t>𝑒𝑒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𝑐𝑒𝑙𝑙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it-IT" sz="1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𝑐𝑒𝑙𝑙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𝑜𝑏𝑗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 ∧</m:t>
                        </m:r>
                        <m:r>
                          <a:rPr lang="it-IT" sz="1400" b="0" i="1" smtClean="0">
                            <a:latin typeface="Cambria Math" charset="0"/>
                          </a:rPr>
                          <m:t>𝑒𝑒</m:t>
                        </m:r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</a:rPr>
                      <m:t> ∧ ¬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𝑜𝑏𝑗𝑈</m:t>
                    </m:r>
                    <m:d>
                      <m:dPr>
                        <m:ctrlPr>
                          <a:rPr lang="it-IT" sz="1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charset="0"/>
                              </a:rPr>
                              <m:t>∨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=1,2,3</m:t>
                            </m:r>
                          </m:sub>
                        </m:sSub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𝑐𝑒𝑙𝑙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it-IT" sz="140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m:rPr>
                            <m:sty m:val="p"/>
                          </m:rPr>
                          <a:rPr lang="it-IT" sz="1400">
                            <a:latin typeface="Cambria Math" panose="02040503050406030204" pitchFamily="18" charset="0"/>
                          </a:rPr>
                          <m:t>obj</m:t>
                        </m:r>
                        <m:r>
                          <a:rPr lang="it-IT" sz="1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it-IT" sz="1400" b="0" i="1" smtClean="0">
                            <a:latin typeface="Cambria Math" charset="0"/>
                          </a:rPr>
                          <m:t>𝑒𝑒</m:t>
                        </m:r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   ∧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=1,2,3</m:t>
                        </m:r>
                      </m:sub>
                    </m:sSub>
                    <m:r>
                      <m:rPr>
                        <m:nor/>
                      </m:rPr>
                      <a:rPr lang="it-IT" sz="1400" i="1"/>
                      <m:t>□(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𝑐𝑒𝑙𝑙</m:t>
                        </m:r>
                      </m:e>
                      <m:sub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it-IT" sz="140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obj</m:t>
                    </m:r>
                    <m:r>
                      <a:rPr lang="it-IT" sz="140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it-IT" sz="1400">
                        <a:latin typeface="Cambria Math" panose="02040503050406030204" pitchFamily="18" charset="0"/>
                      </a:rPr>
                      <m:t>ο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□(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it-IT" sz="1400" i="1"/>
                      <m:t> 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it-IT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𝑐𝑒𝑙𝑙</m:t>
                        </m:r>
                      </m:e>
                      <m:sub>
                        <m:sSub>
                          <m:sSubPr>
                            <m:ctrlPr>
                              <a:rPr lang="it-IT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))]</m:t>
                    </m:r>
                  </m:oMath>
                </a14:m>
                <a:r>
                  <a:rPr lang="it-IT" sz="1400" dirty="0" smtClean="0"/>
                  <a:t>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∧ </m:t>
                    </m:r>
                    <m:r>
                      <a:rPr lang="it-IT" sz="14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it-IT" sz="1400" b="0" i="1" dirty="0" smtClean="0">
                  <a:latin typeface="Cambria Math" charset="0"/>
                </a:endParaRPr>
              </a:p>
              <a:p>
                <a:pPr marL="571500" lvl="1" indent="0" algn="ctr">
                  <a:buClr>
                    <a:schemeClr val="accent1">
                      <a:lumMod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charset="0"/>
                            </a:rPr>
                            <m:t>∨</m:t>
                          </m:r>
                        </m:e>
                        <m:sub>
                          <m:r>
                            <a:rPr lang="it-IT" sz="1400" i="1">
                              <a:latin typeface="Cambria Math" charset="0"/>
                            </a:rPr>
                            <m:t>𝑗</m:t>
                          </m:r>
                          <m:r>
                            <a:rPr lang="it-IT" sz="1400" i="1">
                              <a:latin typeface="Cambria Math" charset="0"/>
                            </a:rPr>
                            <m:t>=1,2,3</m:t>
                          </m:r>
                        </m:sub>
                      </m:sSub>
                      <m:r>
                        <a:rPr lang="it-IT" sz="1400" i="1">
                          <a:latin typeface="Cambria Math" charset="0"/>
                        </a:rPr>
                        <m:t>□(</m:t>
                      </m:r>
                      <m:sSub>
                        <m:sSubPr>
                          <m:ctrlPr>
                            <a:rPr lang="it-IT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charset="0"/>
                            </a:rPr>
                            <m:t>𝑐𝑒𝑙𝑙</m:t>
                          </m:r>
                        </m:e>
                        <m:sub>
                          <m:sSub>
                            <m:sSubPr>
                              <m:ctrlPr>
                                <a:rPr lang="it-IT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lang="it-IT" sz="1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it-IT" sz="1400">
                          <a:latin typeface="Cambria Math" charset="0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charset="0"/>
                        </a:rPr>
                        <m:t>obj</m:t>
                      </m:r>
                      <m:r>
                        <a:rPr lang="it-IT" sz="1400">
                          <a:latin typeface="Cambria Math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it-IT" sz="1400">
                          <a:latin typeface="Cambria Math" charset="0"/>
                        </a:rPr>
                        <m:t>ο</m:t>
                      </m:r>
                      <m:d>
                        <m:dPr>
                          <m:ctrlPr>
                            <a:rPr lang="it-IT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latin typeface="Cambria Math" charset="0"/>
                            </a:rPr>
                            <m:t>¬</m:t>
                          </m:r>
                          <m:r>
                            <a:rPr lang="it-IT" sz="1400" b="0" i="1" smtClean="0">
                              <a:latin typeface="Cambria Math" charset="0"/>
                            </a:rPr>
                            <m:t>𝑜𝑏𝑗</m:t>
                          </m:r>
                          <m:r>
                            <a:rPr lang="it-IT" sz="1400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it-IT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charset="0"/>
                                </a:rPr>
                                <m:t>∨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it-IT" sz="1400" i="1"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it-IT" sz="14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charset="0"/>
                                </a:rPr>
                                <m:t>𝑐𝑒𝑙𝑙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t-IT" sz="1400" i="1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it-IT" sz="140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sz="1400" i="1">
                              <a:latin typeface="Cambria Math" charset="0"/>
                            </a:rPr>
                            <m:t>∧</m:t>
                          </m:r>
                          <m:r>
                            <a:rPr lang="it-IT" sz="1400" b="0" i="1" smtClean="0">
                              <a:latin typeface="Cambria Math" charset="0"/>
                            </a:rPr>
                            <m:t>𝑜𝑏𝑗</m:t>
                          </m:r>
                        </m:e>
                      </m:d>
                    </m:oMath>
                  </m:oMathPara>
                </a14:m>
                <a:endParaRPr lang="it-IT" sz="1400" dirty="0"/>
              </a:p>
              <a:p>
                <a:pPr marL="571500" lvl="1" indent="0" algn="ctr">
                  <a:buClr>
                    <a:schemeClr val="accent1">
                      <a:lumMod val="50000"/>
                    </a:schemeClr>
                  </a:buClr>
                  <a:buNone/>
                </a:pPr>
                <a:endParaRPr lang="it-IT" sz="1400" dirty="0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275155" y="864843"/>
                <a:ext cx="8406410" cy="1176804"/>
              </a:xfrm>
              <a:blipFill rotWithShape="0">
                <a:blip r:embed="rId4"/>
                <a:stretch>
                  <a:fillRect t="-12953" b="-88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="" xmlns:a16="http://schemas.microsoft.com/office/drawing/2014/main" id="{CEFA1C46-4589-48FF-A3A0-E07304DF6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490" y="4381594"/>
            <a:ext cx="2296420" cy="1176804"/>
          </a:xfrm>
          <a:prstGeom prst="rect">
            <a:avLst/>
          </a:prstGeom>
        </p:spPr>
      </p:pic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="" xmlns:a16="http://schemas.microsoft.com/office/drawing/2014/main" id="{7180C78E-EA48-42FE-86F4-02DDD8F79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09" y="2407811"/>
            <a:ext cx="5357396" cy="3068052"/>
          </a:xfrm>
          <a:prstGeom prst="rect">
            <a:avLst/>
          </a:prstGeom>
        </p:spPr>
      </p:pic>
      <p:sp>
        <p:nvSpPr>
          <p:cNvPr id="9" name="Segnaposto data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27</a:t>
            </a:fld>
            <a:endParaRPr lang="nb-NO"/>
          </a:p>
        </p:txBody>
      </p:sp>
      <p:sp>
        <p:nvSpPr>
          <p:cNvPr id="12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 err="1">
                <a:solidFill>
                  <a:schemeClr val="lt1"/>
                </a:solidFill>
              </a:rPr>
              <a:t>Nicolò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Mantovani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98" y="1779775"/>
            <a:ext cx="2405510" cy="2307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6149009" y="3082907"/>
                <a:ext cx="510209" cy="268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  <m:sub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09" y="3082907"/>
                <a:ext cx="510209" cy="2689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6758910" y="3671309"/>
                <a:ext cx="456900" cy="268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e>
                        <m:sub>
                          <m:r>
                            <a:rPr lang="it-IT" sz="1100" i="1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it-IT" sz="11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10" y="3671309"/>
                <a:ext cx="456900" cy="268984"/>
              </a:xfrm>
              <a:prstGeom prst="rect">
                <a:avLst/>
              </a:prstGeom>
              <a:blipFill rotWithShape="0">
                <a:blip r:embed="rId9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1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455819" y="175985"/>
            <a:ext cx="75597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9" name="Google Shape;589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5819" y="766031"/>
                <a:ext cx="7559700" cy="3832187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It is possible to perform RL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𝐿𝐷𝐿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it-IT" sz="2400" b="0" i="1" smtClean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it-IT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𝐿𝑇𝐿</m:t>
                        </m:r>
                      </m:e>
                      <m:sub>
                        <m:r>
                          <a:rPr lang="it-IT" sz="24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specification by </a:t>
                </a:r>
                <a:r>
                  <a:rPr lang="en-US" sz="2400" dirty="0" smtClean="0">
                    <a:latin typeface="+mj-lt"/>
                  </a:rPr>
                  <a:t>using </a:t>
                </a:r>
                <a:r>
                  <a:rPr lang="en-US" sz="2400" dirty="0">
                    <a:latin typeface="+mj-lt"/>
                  </a:rPr>
                  <a:t>RL techniques on associated MDPs</a:t>
                </a: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2400" dirty="0">
                  <a:latin typeface="+mj-lt"/>
                </a:endParaRP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Agent as a black box</a:t>
                </a: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2400" dirty="0">
                  <a:latin typeface="+mj-lt"/>
                </a:endParaRP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Satisfaction of RB not guaranteed before nor after training (model-checking otherwise)</a:t>
                </a: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2400" dirty="0">
                  <a:latin typeface="+mj-lt"/>
                </a:endParaRPr>
              </a:p>
              <a:p>
                <a:pPr lvl="1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>
                      <a:lumMod val="50000"/>
                    </a:schemeClr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j-lt"/>
                  </a:rPr>
                  <a:t>Separation of concerns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feature spaces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modularity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reuse</a:t>
                </a:r>
              </a:p>
              <a:p>
                <a:pPr lvl="2">
                  <a:spcBef>
                    <a:spcPts val="0"/>
                  </a:spcBef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+mj-lt"/>
                  </a:rPr>
                  <a:t>simpler agents</a:t>
                </a:r>
                <a:endParaRPr lang="en-US" dirty="0"/>
              </a:p>
              <a:p>
                <a:pPr lvl="2">
                  <a:spcBef>
                    <a:spcPts val="0"/>
                  </a:spcBef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89" name="Google Shape;589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5819" y="766031"/>
                <a:ext cx="7559700" cy="3832187"/>
              </a:xfrm>
              <a:prstGeom prst="rect">
                <a:avLst/>
              </a:prstGeom>
              <a:blipFill rotWithShape="0">
                <a:blip r:embed="rId3"/>
                <a:stretch>
                  <a:fillRect t="-1274" b="-406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data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28</a:t>
            </a:fld>
            <a:endParaRPr lang="nb-NO"/>
          </a:p>
        </p:txBody>
      </p:sp>
      <p:sp>
        <p:nvSpPr>
          <p:cNvPr id="10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 err="1">
                <a:solidFill>
                  <a:schemeClr val="lt1"/>
                </a:solidFill>
              </a:rPr>
              <a:t>Nicolò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Mantovani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800232" y="408791"/>
            <a:ext cx="7559700" cy="50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Future works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9" name="Google Shape;589;p34"/>
          <p:cNvSpPr txBox="1">
            <a:spLocks noGrp="1"/>
          </p:cNvSpPr>
          <p:nvPr>
            <p:ph type="body" idx="1"/>
          </p:nvPr>
        </p:nvSpPr>
        <p:spPr>
          <a:xfrm>
            <a:off x="800232" y="878990"/>
            <a:ext cx="7657968" cy="51592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it-IT" sz="1800" dirty="0"/>
          </a:p>
          <a:p>
            <a:pPr marL="285750" indent="-285750">
              <a:spcBef>
                <a:spcPts val="0"/>
              </a:spcBef>
              <a:buClr>
                <a:schemeClr val="accent1">
                  <a:lumMod val="50000"/>
                </a:schemeClr>
              </a:buClr>
              <a:buSzTx/>
              <a:defRPr/>
            </a:pPr>
            <a:r>
              <a:rPr lang="it-IT" sz="1800" dirty="0"/>
              <a:t>Implement a complete chess game using our agent and possibly with other learning agents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800" dirty="0"/>
              <a:t>Fully implementation of pick and place task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it-IT" sz="18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800" dirty="0"/>
              <a:t>Other examples (i.e.: consider an atonomous parking car)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 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99" y="2246940"/>
            <a:ext cx="3271566" cy="21709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egnaposto data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29</a:t>
            </a:fld>
            <a:endParaRPr lang="nb-NO"/>
          </a:p>
        </p:txBody>
      </p:sp>
      <p:sp>
        <p:nvSpPr>
          <p:cNvPr id="11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 err="1">
                <a:solidFill>
                  <a:schemeClr val="lt1"/>
                </a:solidFill>
              </a:rPr>
              <a:t>Nicolò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Mantovani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1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 idx="4294967295"/>
          </p:nvPr>
        </p:nvSpPr>
        <p:spPr>
          <a:xfrm>
            <a:off x="228512" y="72537"/>
            <a:ext cx="7416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Introduction</a:t>
            </a:r>
            <a:endParaRPr sz="2900">
              <a:solidFill>
                <a:srgbClr val="45818E"/>
              </a:solidFill>
            </a:endParaRPr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4294967295"/>
          </p:nvPr>
        </p:nvSpPr>
        <p:spPr>
          <a:xfrm>
            <a:off x="289050" y="582225"/>
            <a:ext cx="85659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lang="en-US" sz="25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r>
              <a:rPr lang="en-US" sz="2500" b="1" dirty="0"/>
              <a:t>Restraining bolt</a:t>
            </a:r>
            <a:r>
              <a:rPr lang="en-US" sz="2500" dirty="0"/>
              <a:t>: “a device that restricts a droid’s actions when connected to its systems. Droid owners install restraining bolts to limit actions to a set of desired behaviors.”</a:t>
            </a:r>
            <a:endParaRPr sz="2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sz="25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sz="2500" dirty="0"/>
          </a:p>
        </p:txBody>
      </p:sp>
      <p:sp>
        <p:nvSpPr>
          <p:cNvPr id="81" name="Google Shape;81;p7"/>
          <p:cNvSpPr txBox="1"/>
          <p:nvPr/>
        </p:nvSpPr>
        <p:spPr>
          <a:xfrm>
            <a:off x="1954212" y="630237"/>
            <a:ext cx="184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2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52" y="3597965"/>
            <a:ext cx="1878002" cy="113306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66" y="2354303"/>
            <a:ext cx="2187934" cy="3186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b-NO" smtClean="0"/>
              <a:t>4</a:t>
            </a:fld>
            <a:endParaRPr lang="nb-NO"/>
          </a:p>
        </p:txBody>
      </p:sp>
      <p:sp>
        <p:nvSpPr>
          <p:cNvPr id="4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986170" y="82018"/>
            <a:ext cx="7833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822433"/>
              </a:buClr>
              <a:buSzPts val="2400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Problem for Artificial Intelligence </a:t>
            </a:r>
            <a:endParaRPr lang="en-US" sz="2400" i="1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33" y="3249086"/>
            <a:ext cx="3609666" cy="2359987"/>
          </a:xfrm>
          <a:prstGeom prst="rect">
            <a:avLst/>
          </a:prstGeom>
          <a:solidFill>
            <a:srgbClr val="75B5FF"/>
          </a:solidFill>
        </p:spPr>
      </p:pic>
      <p:sp>
        <p:nvSpPr>
          <p:cNvPr id="10" name="Rettangolo 9"/>
          <p:cNvSpPr/>
          <p:nvPr/>
        </p:nvSpPr>
        <p:spPr>
          <a:xfrm>
            <a:off x="4363887" y="1065013"/>
            <a:ext cx="39657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lvl="0">
              <a:buSzPts val="2500"/>
            </a:pPr>
            <a:r>
              <a:rPr lang="en-US" sz="2000" b="1" dirty="0"/>
              <a:t>Restraining Bolt (RB)</a:t>
            </a:r>
            <a:r>
              <a:rPr lang="en-US" sz="2000" dirty="0"/>
              <a:t>: logical specification of traces that are expressed in temporal logics over finite traces </a:t>
            </a:r>
            <a:r>
              <a:rPr lang="en-US" sz="2000" dirty="0" err="1"/>
              <a:t>LTL</a:t>
            </a:r>
            <a:r>
              <a:rPr lang="en-US" sz="2000" baseline="-25000" dirty="0" err="1"/>
              <a:t>f</a:t>
            </a:r>
            <a:r>
              <a:rPr lang="en-US" sz="2000" i="1" dirty="0"/>
              <a:t> </a:t>
            </a:r>
            <a:r>
              <a:rPr lang="en-US" sz="2000" dirty="0"/>
              <a:t>/</a:t>
            </a:r>
            <a:r>
              <a:rPr lang="en-US" sz="2000" dirty="0" err="1"/>
              <a:t>LDL</a:t>
            </a:r>
            <a:r>
              <a:rPr lang="en-US" sz="2000" baseline="-25000" dirty="0" err="1"/>
              <a:t>f</a:t>
            </a:r>
            <a:endParaRPr lang="en-US" sz="2000" i="1" baseline="-25000" dirty="0"/>
          </a:p>
        </p:txBody>
      </p:sp>
      <p:cxnSp>
        <p:nvCxnSpPr>
          <p:cNvPr id="13" name="Connettore 1 12"/>
          <p:cNvCxnSpPr/>
          <p:nvPr/>
        </p:nvCxnSpPr>
        <p:spPr>
          <a:xfrm>
            <a:off x="4195016" y="1305133"/>
            <a:ext cx="8358" cy="4368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258577" y="1065013"/>
            <a:ext cx="34551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lvl="0">
              <a:buSzPts val="2500"/>
            </a:pPr>
            <a:r>
              <a:rPr lang="en-US" sz="2000" b="1" dirty="0"/>
              <a:t>Agent</a:t>
            </a:r>
            <a:r>
              <a:rPr lang="en-US" sz="2000" dirty="0"/>
              <a:t>: a </a:t>
            </a:r>
            <a:r>
              <a:rPr lang="en-US" sz="2000" i="1" dirty="0"/>
              <a:t>reinforcement learning agent</a:t>
            </a:r>
            <a:r>
              <a:rPr lang="en-US" sz="2000" dirty="0"/>
              <a:t> modeled by a </a:t>
            </a:r>
            <a:r>
              <a:rPr lang="en-US" sz="2000" i="1" dirty="0"/>
              <a:t>Markov Decision Process</a:t>
            </a:r>
            <a:r>
              <a:rPr lang="en-US" sz="2000" dirty="0"/>
              <a:t> (MDP)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555094" y="578038"/>
            <a:ext cx="7617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" lvl="0">
              <a:buSzPts val="2500"/>
            </a:pPr>
            <a:r>
              <a:rPr lang="en-US" sz="2000" dirty="0"/>
              <a:t>Two different representation of the world, apparently unrelated: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1" y="3249086"/>
            <a:ext cx="3599449" cy="2353308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486" y="2549159"/>
            <a:ext cx="1971960" cy="985980"/>
          </a:xfrm>
          <a:prstGeom prst="rect">
            <a:avLst/>
          </a:prstGeom>
        </p:spPr>
      </p:pic>
      <p:cxnSp>
        <p:nvCxnSpPr>
          <p:cNvPr id="16" name="Connettore 2 15"/>
          <p:cNvCxnSpPr/>
          <p:nvPr/>
        </p:nvCxnSpPr>
        <p:spPr>
          <a:xfrm flipV="1">
            <a:off x="7124073" y="3548588"/>
            <a:ext cx="808616" cy="527325"/>
          </a:xfrm>
          <a:prstGeom prst="straightConnector1">
            <a:avLst/>
          </a:prstGeom>
          <a:ln w="28575">
            <a:solidFill>
              <a:srgbClr val="1D19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/>
          <p:cNvSpPr/>
          <p:nvPr/>
        </p:nvSpPr>
        <p:spPr>
          <a:xfrm>
            <a:off x="7002047" y="4075913"/>
            <a:ext cx="91439" cy="81897"/>
          </a:xfrm>
          <a:prstGeom prst="ellipse">
            <a:avLst/>
          </a:prstGeom>
          <a:solidFill>
            <a:srgbClr val="1D1905"/>
          </a:solidFill>
          <a:ln>
            <a:solidFill>
              <a:srgbClr val="1D19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destra 10"/>
          <p:cNvSpPr/>
          <p:nvPr/>
        </p:nvSpPr>
        <p:spPr>
          <a:xfrm>
            <a:off x="7655487" y="3102543"/>
            <a:ext cx="374892" cy="1295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6938435" y="4012500"/>
            <a:ext cx="218661" cy="2087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44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>
            <a:spLocks noGrp="1"/>
          </p:cNvSpPr>
          <p:nvPr>
            <p:ph type="body" idx="1"/>
          </p:nvPr>
        </p:nvSpPr>
        <p:spPr>
          <a:xfrm>
            <a:off x="490723" y="1529896"/>
            <a:ext cx="7739400" cy="5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93" name="Google Shape;93;p8"/>
          <p:cNvSpPr txBox="1"/>
          <p:nvPr/>
        </p:nvSpPr>
        <p:spPr>
          <a:xfrm>
            <a:off x="3846789" y="6425"/>
            <a:ext cx="1003507" cy="64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45818E"/>
                </a:solidFill>
              </a:rPr>
              <a:t>Goal</a:t>
            </a:r>
            <a:endParaRPr dirty="0"/>
          </a:p>
        </p:txBody>
      </p:sp>
      <p:sp>
        <p:nvSpPr>
          <p:cNvPr id="94" name="Google Shape;94;p8"/>
          <p:cNvSpPr/>
          <p:nvPr/>
        </p:nvSpPr>
        <p:spPr>
          <a:xfrm>
            <a:off x="4473089" y="2525098"/>
            <a:ext cx="228600" cy="7571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5818E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1022150" y="833915"/>
            <a:ext cx="7138500" cy="12162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/>
              <a:t>The bolt provides an additional reward and features to the agent. </a:t>
            </a:r>
            <a:endParaRPr dirty="0"/>
          </a:p>
        </p:txBody>
      </p:sp>
      <p:sp>
        <p:nvSpPr>
          <p:cNvPr id="96" name="Google Shape;96;p8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1022150" y="3630200"/>
            <a:ext cx="7261500" cy="14712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/>
              <a:t>The agent is able to act at different stages to get the rewards according to the temporal specifications.</a:t>
            </a:r>
            <a:endParaRPr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1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8742">
            <a:off x="-239094" y="-160945"/>
            <a:ext cx="1554742" cy="1621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>
            <a:spLocks noGrp="1"/>
          </p:cNvSpPr>
          <p:nvPr>
            <p:ph type="title"/>
          </p:nvPr>
        </p:nvSpPr>
        <p:spPr>
          <a:xfrm>
            <a:off x="643600" y="84400"/>
            <a:ext cx="72861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 dirty="0">
                <a:solidFill>
                  <a:srgbClr val="45818E"/>
                </a:solidFill>
              </a:rPr>
              <a:t>MDP: Markov Decision Process </a:t>
            </a:r>
            <a:endParaRPr sz="2900" dirty="0">
              <a:solidFill>
                <a:srgbClr val="45818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Google Shape;120;p10"/>
              <p:cNvSpPr txBox="1"/>
              <p:nvPr/>
            </p:nvSpPr>
            <p:spPr>
              <a:xfrm>
                <a:off x="401165" y="879302"/>
                <a:ext cx="8358808" cy="2165483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2400" dirty="0">
                    <a:highlight>
                      <a:srgbClr val="FFFFFF"/>
                    </a:highlight>
                  </a:rPr>
                  <a:t>It is a tuple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M</m:t>
                    </m:r>
                    <m:r>
                      <a:rPr lang="en-US" sz="2400">
                        <a:latin typeface="Cambria Math" charset="0"/>
                      </a:rPr>
                      <m:t>=&lt;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S</m:t>
                    </m:r>
                    <m:r>
                      <a:rPr lang="en-US" sz="240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A</m:t>
                    </m:r>
                    <m:r>
                      <a:rPr lang="en-US" sz="240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Tr</m:t>
                    </m:r>
                    <m:r>
                      <a:rPr lang="en-US" sz="240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R</m:t>
                    </m:r>
                    <m:r>
                      <a:rPr lang="en-US" sz="2400">
                        <a:latin typeface="Cambria Math" charset="0"/>
                      </a:rPr>
                      <m:t>&gt; 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where: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S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a set of states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A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a set of actions</a:t>
                </a: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𝑟</m:t>
                        </m:r>
                        <m:r>
                          <a:rPr lang="it-IT" sz="2400" b="0" i="1" smtClean="0">
                            <a:highlight>
                              <a:srgbClr val="FFFFFF"/>
                            </a:highlight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: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× 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𝐴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→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𝑃𝑟𝑜𝑏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the transition function 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en-US" sz="2400" dirty="0">
                    <a:highlight>
                      <a:srgbClr val="FFFFFF"/>
                    </a:highlight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𝑅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: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𝐴</m:t>
                    </m:r>
                    <m:r>
                      <a:rPr lang="it-IT" sz="24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𝑆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</a:rPr>
                      <m:t> → </m:t>
                    </m:r>
                    <m:r>
                      <a:rPr lang="it-IT" sz="2400" b="0" i="1" smtClean="0">
                        <a:highlight>
                          <a:srgbClr val="FFFFFF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2400" dirty="0">
                    <a:highlight>
                      <a:srgbClr val="FFFFFF"/>
                    </a:highlight>
                  </a:rPr>
                  <a:t> is the reward function</a:t>
                </a: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45818E"/>
                  </a:buClr>
                  <a:buSzPts val="2400"/>
                  <a:buChar char="●"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highlight>
                    <a:srgbClr val="FFFFFF"/>
                  </a:highlight>
                </a:endParaRPr>
              </a:p>
            </p:txBody>
          </p:sp>
        </mc:Choice>
        <mc:Fallback xmlns="">
          <p:sp>
            <p:nvSpPr>
              <p:cNvPr id="120" name="Google Shape;120;p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65" y="879302"/>
                <a:ext cx="8358808" cy="2165483"/>
              </a:xfrm>
              <a:prstGeom prst="rect">
                <a:avLst/>
              </a:prstGeom>
              <a:blipFill>
                <a:blip r:embed="rId3"/>
                <a:stretch>
                  <a:fillRect l="-1092"/>
                </a:stretch>
              </a:blip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p10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5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dirty="0"/>
              <a:t>	      </a:t>
            </a:r>
            <a:r>
              <a:rPr lang="en-US" sz="2400" dirty="0">
                <a:solidFill>
                  <a:schemeClr val="lt1"/>
                </a:solidFill>
              </a:rPr>
              <a:t>Sara </a:t>
            </a:r>
            <a:r>
              <a:rPr lang="en-US" sz="2400" dirty="0" err="1">
                <a:solidFill>
                  <a:schemeClr val="lt1"/>
                </a:solidFill>
              </a:rPr>
              <a:t>Tozzo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>
                    <a:lumMod val="50000"/>
                  </a:schemeClr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>
                  <a:lumMod val="50000"/>
                </a:schemeClr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>
                    <a:lumMod val="50000"/>
                  </a:schemeClr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871417" y="3626437"/>
            <a:ext cx="7418304" cy="1107996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it-IT" sz="2200" dirty="0">
                <a:highlight>
                  <a:srgbClr val="FFFFFF"/>
                </a:highlight>
              </a:rPr>
              <a:t>A </a:t>
            </a:r>
            <a:r>
              <a:rPr lang="it-IT" sz="2200" u="sng" dirty="0" err="1">
                <a:highlight>
                  <a:srgbClr val="FFFFFF"/>
                </a:highlight>
              </a:rPr>
              <a:t>solution</a:t>
            </a:r>
            <a:r>
              <a:rPr lang="it-IT" sz="2200" dirty="0">
                <a:highlight>
                  <a:srgbClr val="FFFFFF"/>
                </a:highlight>
              </a:rPr>
              <a:t> to an MDP </a:t>
            </a:r>
            <a:r>
              <a:rPr lang="it-IT" sz="2200" dirty="0" err="1">
                <a:highlight>
                  <a:srgbClr val="FFFFFF"/>
                </a:highlight>
              </a:rPr>
              <a:t>is</a:t>
            </a:r>
            <a:r>
              <a:rPr lang="it-IT" sz="2200" dirty="0">
                <a:highlight>
                  <a:srgbClr val="FFFFFF"/>
                </a:highlight>
              </a:rPr>
              <a:t> a policy ⍴, </a:t>
            </a:r>
            <a:r>
              <a:rPr lang="it-IT" sz="2200" dirty="0" err="1">
                <a:highlight>
                  <a:srgbClr val="FFFFFF"/>
                </a:highlight>
              </a:rPr>
              <a:t>assigns</a:t>
            </a:r>
            <a:r>
              <a:rPr lang="it-IT" sz="2200" dirty="0">
                <a:highlight>
                  <a:srgbClr val="FFFFFF"/>
                </a:highlight>
              </a:rPr>
              <a:t> an </a:t>
            </a:r>
            <a:r>
              <a:rPr lang="it-IT" sz="2200" dirty="0" err="1">
                <a:highlight>
                  <a:srgbClr val="FFFFFF"/>
                </a:highlight>
              </a:rPr>
              <a:t>action</a:t>
            </a:r>
            <a:r>
              <a:rPr lang="it-IT" sz="2200" dirty="0">
                <a:highlight>
                  <a:srgbClr val="FFFFFF"/>
                </a:highlight>
              </a:rPr>
              <a:t> to </a:t>
            </a:r>
            <a:r>
              <a:rPr lang="it-IT" sz="2200" dirty="0" err="1">
                <a:highlight>
                  <a:srgbClr val="FFFFFF"/>
                </a:highlight>
              </a:rPr>
              <a:t>each</a:t>
            </a:r>
            <a:r>
              <a:rPr lang="it-IT" sz="2200" dirty="0">
                <a:highlight>
                  <a:srgbClr val="FFFFFF"/>
                </a:highlight>
              </a:rPr>
              <a:t> state, </a:t>
            </a:r>
            <a:r>
              <a:rPr lang="it-IT" sz="2200" dirty="0" err="1">
                <a:highlight>
                  <a:srgbClr val="FFFFFF"/>
                </a:highlight>
              </a:rPr>
              <a:t>possibly</a:t>
            </a:r>
            <a:r>
              <a:rPr lang="it-IT" sz="2200" dirty="0">
                <a:highlight>
                  <a:srgbClr val="FFFFFF"/>
                </a:highlight>
              </a:rPr>
              <a:t> </a:t>
            </a:r>
            <a:r>
              <a:rPr lang="it-IT" sz="2200" dirty="0" err="1">
                <a:highlight>
                  <a:srgbClr val="FFFFFF"/>
                </a:highlight>
              </a:rPr>
              <a:t>conditioned</a:t>
            </a:r>
            <a:r>
              <a:rPr lang="it-IT" sz="2200" dirty="0">
                <a:highlight>
                  <a:srgbClr val="FFFFFF"/>
                </a:highlight>
              </a:rPr>
              <a:t> on </a:t>
            </a:r>
            <a:r>
              <a:rPr lang="it-IT" sz="2200" dirty="0" err="1">
                <a:highlight>
                  <a:srgbClr val="FFFFFF"/>
                </a:highlight>
              </a:rPr>
              <a:t>past</a:t>
            </a:r>
            <a:r>
              <a:rPr lang="it-IT" sz="2200" dirty="0">
                <a:highlight>
                  <a:srgbClr val="FFFFFF"/>
                </a:highlight>
              </a:rPr>
              <a:t> </a:t>
            </a:r>
            <a:r>
              <a:rPr lang="it-IT" sz="2200" dirty="0" err="1">
                <a:highlight>
                  <a:srgbClr val="FFFFFF"/>
                </a:highlight>
              </a:rPr>
              <a:t>states</a:t>
            </a:r>
            <a:r>
              <a:rPr lang="it-IT" sz="2200" dirty="0">
                <a:highlight>
                  <a:srgbClr val="FFFFFF"/>
                </a:highlight>
              </a:rPr>
              <a:t> and </a:t>
            </a:r>
            <a:r>
              <a:rPr lang="it-IT" sz="2200" dirty="0" err="1">
                <a:highlight>
                  <a:srgbClr val="FFFFFF"/>
                </a:highlight>
              </a:rPr>
              <a:t>actions</a:t>
            </a:r>
            <a:r>
              <a:rPr lang="it-IT" sz="2200" dirty="0">
                <a:highlight>
                  <a:srgbClr val="FFFFFF"/>
                </a:highlight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150748" y="189150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 dirty="0" smtClean="0">
                <a:solidFill>
                  <a:srgbClr val="45818E"/>
                </a:solidFill>
                <a:highlight>
                  <a:srgbClr val="FFFFFF"/>
                </a:highlight>
              </a:rPr>
              <a:t>Linear Temporal Logic(</a:t>
            </a:r>
            <a:r>
              <a:rPr lang="en-US" sz="27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LTL</a:t>
            </a:r>
            <a:r>
              <a:rPr lang="en-US" sz="2700" baseline="-250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f</a:t>
            </a:r>
            <a:r>
              <a:rPr lang="en-US" sz="2700" dirty="0">
                <a:solidFill>
                  <a:srgbClr val="45818E"/>
                </a:solidFill>
                <a:highlight>
                  <a:srgbClr val="FFFFFF"/>
                </a:highlight>
              </a:rPr>
              <a:t>)</a:t>
            </a:r>
            <a:endParaRPr sz="2700" baseline="-25000" dirty="0">
              <a:solidFill>
                <a:srgbClr val="45818E"/>
              </a:solidFill>
              <a:highlight>
                <a:srgbClr val="FFFFFF"/>
              </a:highlight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313500" y="826025"/>
            <a:ext cx="85170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FFFFFF"/>
                </a:highlight>
              </a:rPr>
              <a:t>How to reward a robot that “eventually delivers coffee each time it gets a request”?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FFFFFF"/>
                </a:highlight>
              </a:rPr>
              <a:t>The </a:t>
            </a:r>
            <a:r>
              <a:rPr lang="en-US" sz="2000" dirty="0" err="1">
                <a:solidFill>
                  <a:srgbClr val="1D1905"/>
                </a:solidFill>
                <a:highlight>
                  <a:srgbClr val="FFFFFF"/>
                </a:highlight>
              </a:rPr>
              <a:t>LTL</a:t>
            </a:r>
            <a:r>
              <a:rPr lang="en-US" sz="2000" baseline="-25000" dirty="0" err="1">
                <a:solidFill>
                  <a:srgbClr val="1D1905"/>
                </a:solidFill>
                <a:highlight>
                  <a:srgbClr val="FFFFFF"/>
                </a:highlight>
              </a:rPr>
              <a:t>f</a:t>
            </a:r>
            <a:r>
              <a:rPr lang="en-US" sz="2400" dirty="0">
                <a:highlight>
                  <a:srgbClr val="FFFFFF"/>
                </a:highlight>
              </a:rPr>
              <a:t> is the classical linear time logic interpreted over finite traces, formed by a finite sequence of propositional interpretations.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highlight>
                <a:srgbClr val="FFFFFF"/>
              </a:highlight>
            </a:endParaRPr>
          </a:p>
          <a:p>
            <a:pPr lvl="0"/>
            <a:r>
              <a:rPr lang="it-IT" sz="2800" dirty="0"/>
              <a:t>“</a:t>
            </a:r>
            <a:r>
              <a:rPr lang="it-IT" sz="2400" i="1" dirty="0" err="1"/>
              <a:t>all</a:t>
            </a:r>
            <a:r>
              <a:rPr lang="it-IT" sz="2400" i="1" dirty="0"/>
              <a:t> coffee </a:t>
            </a:r>
            <a:r>
              <a:rPr lang="it-IT" sz="2400" i="1" dirty="0" err="1"/>
              <a:t>requests</a:t>
            </a:r>
            <a:r>
              <a:rPr lang="it-IT" sz="2400" i="1" dirty="0"/>
              <a:t> from </a:t>
            </a:r>
            <a:r>
              <a:rPr lang="it-IT" sz="2400" i="1" dirty="0" err="1"/>
              <a:t>person</a:t>
            </a:r>
            <a:r>
              <a:rPr lang="it-IT" sz="2400" i="1" dirty="0"/>
              <a:t> </a:t>
            </a:r>
            <a:r>
              <a:rPr lang="it-IT" sz="2400" i="1" dirty="0" err="1"/>
              <a:t>p</a:t>
            </a:r>
            <a:r>
              <a:rPr lang="it-IT" sz="2400" i="1" dirty="0"/>
              <a:t> </a:t>
            </a:r>
            <a:r>
              <a:rPr lang="it-IT" sz="2400" i="1" dirty="0" err="1"/>
              <a:t>will</a:t>
            </a:r>
            <a:r>
              <a:rPr lang="it-IT" sz="2400" i="1" dirty="0"/>
              <a:t> </a:t>
            </a:r>
            <a:r>
              <a:rPr lang="it-IT" sz="2400" i="1" dirty="0" err="1"/>
              <a:t>eventually</a:t>
            </a:r>
            <a:r>
              <a:rPr lang="it-IT" sz="2400" i="1" dirty="0"/>
              <a:t> be </a:t>
            </a:r>
            <a:r>
              <a:rPr lang="it-IT" sz="2400" i="1" dirty="0" err="1"/>
              <a:t>served</a:t>
            </a:r>
            <a:r>
              <a:rPr lang="it-IT" sz="2800" dirty="0"/>
              <a:t>”</a:t>
            </a:r>
            <a:endParaRPr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highlight>
                <a:srgbClr val="FFFFFF"/>
              </a:highlight>
            </a:endParaRPr>
          </a:p>
        </p:txBody>
      </p:sp>
      <p:pic>
        <p:nvPicPr>
          <p:cNvPr id="137" name="Google Shape;1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921" y="3539603"/>
            <a:ext cx="5765050" cy="3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1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3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pic>
        <p:nvPicPr>
          <p:cNvPr id="16" name="Google Shape;1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346" y="5108152"/>
            <a:ext cx="3042200" cy="3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>
            <a:spLocks noGrp="1"/>
          </p:cNvSpPr>
          <p:nvPr>
            <p:ph type="title"/>
          </p:nvPr>
        </p:nvSpPr>
        <p:spPr>
          <a:xfrm>
            <a:off x="-2464904" y="146987"/>
            <a:ext cx="10210826" cy="53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0" lvl="0" indent="457200" algn="ctr">
              <a:buSzPts val="2200"/>
            </a:pPr>
            <a:r>
              <a:rPr lang="en-US" sz="2700" dirty="0" smtClean="0">
                <a:solidFill>
                  <a:srgbClr val="45818E"/>
                </a:solidFill>
                <a:highlight>
                  <a:srgbClr val="FFFFFF"/>
                </a:highlight>
              </a:rPr>
              <a:t>Linear Dynamic Logic(</a:t>
            </a:r>
            <a:r>
              <a:rPr lang="en-US" sz="27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LDL</a:t>
            </a:r>
            <a:r>
              <a:rPr lang="en-US" sz="2700" baseline="-25000" dirty="0" err="1" smtClean="0">
                <a:solidFill>
                  <a:srgbClr val="45818E"/>
                </a:solidFill>
                <a:highlight>
                  <a:srgbClr val="FFFFFF"/>
                </a:highlight>
              </a:rPr>
              <a:t>f</a:t>
            </a:r>
            <a:r>
              <a:rPr lang="en-US" sz="2700" dirty="0" smtClean="0">
                <a:solidFill>
                  <a:srgbClr val="45818E"/>
                </a:solidFill>
                <a:highlight>
                  <a:srgbClr val="FFFFFF"/>
                </a:highlight>
              </a:rPr>
              <a:t>)</a:t>
            </a:r>
            <a:endParaRPr sz="2900" baseline="-25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Google Shape;151;p12"/>
              <p:cNvSpPr txBox="1"/>
              <p:nvPr/>
            </p:nvSpPr>
            <p:spPr>
              <a:xfrm>
                <a:off x="336248" y="679487"/>
                <a:ext cx="8580900" cy="532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 err="1">
                    <a:solidFill>
                      <a:srgbClr val="1D1905"/>
                    </a:solidFill>
                  </a:rPr>
                  <a:t>LDL</a:t>
                </a:r>
                <a:r>
                  <a:rPr lang="en-US" sz="2400" baseline="-25000" dirty="0" err="1">
                    <a:solidFill>
                      <a:srgbClr val="1D1905"/>
                    </a:solidFill>
                  </a:rPr>
                  <a:t>f</a:t>
                </a:r>
                <a:r>
                  <a:rPr lang="en-US" sz="2400" dirty="0"/>
                  <a:t> is a proper extension of </a:t>
                </a:r>
                <a:r>
                  <a:rPr lang="en-US" sz="2400" dirty="0" err="1"/>
                  <a:t>LTL</a:t>
                </a:r>
                <a:r>
                  <a:rPr lang="en-US" sz="2400" baseline="-25000" dirty="0" err="1"/>
                  <a:t>f</a:t>
                </a:r>
                <a:r>
                  <a:rPr lang="en-US" sz="2400" baseline="-25000" dirty="0"/>
                  <a:t>.</a:t>
                </a: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Formally, </a:t>
                </a:r>
                <a:r>
                  <a:rPr lang="en-US" sz="2400" b="1" dirty="0" err="1">
                    <a:solidFill>
                      <a:srgbClr val="45818E"/>
                    </a:solidFill>
                  </a:rPr>
                  <a:t>LDL</a:t>
                </a:r>
                <a:r>
                  <a:rPr lang="en-US" sz="2400" b="1" baseline="-25000" dirty="0" err="1">
                    <a:solidFill>
                      <a:srgbClr val="45818E"/>
                    </a:solidFill>
                  </a:rPr>
                  <a:t>f</a:t>
                </a:r>
                <a:r>
                  <a:rPr lang="en-US" sz="2400" b="1" baseline="-25000" dirty="0">
                    <a:solidFill>
                      <a:srgbClr val="45818E"/>
                    </a:solidFill>
                  </a:rPr>
                  <a:t> </a:t>
                </a:r>
                <a:r>
                  <a:rPr lang="en-US" sz="2400" dirty="0"/>
                  <a:t> formulas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</m:oMath>
                </a14:m>
                <a:r>
                  <a:rPr lang="en-US" sz="2400" dirty="0"/>
                  <a:t> are defined as follows:</a:t>
                </a:r>
                <a:endParaRPr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51" name="Google Shape;151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48" y="679487"/>
                <a:ext cx="8580900" cy="5324100"/>
              </a:xfrm>
              <a:prstGeom prst="rect">
                <a:avLst/>
              </a:prstGeom>
              <a:blipFill rotWithShape="0">
                <a:blip r:embed="rId3"/>
                <a:stretch>
                  <a:fillRect l="-1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" name="Google Shape;15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625" y="2082975"/>
            <a:ext cx="4942650" cy="7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16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sp>
        <p:nvSpPr>
          <p:cNvPr id="3" name="Rettangolo 2"/>
          <p:cNvSpPr/>
          <p:nvPr/>
        </p:nvSpPr>
        <p:spPr>
          <a:xfrm>
            <a:off x="572270" y="3274387"/>
            <a:ext cx="845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2400" dirty="0"/>
              <a:t>“</a:t>
            </a:r>
            <a:r>
              <a:rPr lang="it-IT" sz="2400" i="1" dirty="0" err="1"/>
              <a:t>all</a:t>
            </a:r>
            <a:r>
              <a:rPr lang="it-IT" sz="2400" i="1" dirty="0"/>
              <a:t> coffee </a:t>
            </a:r>
            <a:r>
              <a:rPr lang="it-IT" sz="2400" i="1" dirty="0" err="1"/>
              <a:t>requests</a:t>
            </a:r>
            <a:r>
              <a:rPr lang="it-IT" sz="2400" i="1" dirty="0"/>
              <a:t> from </a:t>
            </a:r>
            <a:r>
              <a:rPr lang="it-IT" sz="2400" i="1" dirty="0" err="1"/>
              <a:t>person</a:t>
            </a:r>
            <a:r>
              <a:rPr lang="it-IT" sz="2400" i="1" dirty="0"/>
              <a:t> </a:t>
            </a:r>
            <a:r>
              <a:rPr lang="it-IT" sz="2400" i="1" dirty="0" err="1"/>
              <a:t>p</a:t>
            </a:r>
            <a:r>
              <a:rPr lang="it-IT" sz="2400" i="1" dirty="0"/>
              <a:t> </a:t>
            </a:r>
            <a:r>
              <a:rPr lang="it-IT" sz="2400" i="1" dirty="0" err="1"/>
              <a:t>will</a:t>
            </a:r>
            <a:r>
              <a:rPr lang="it-IT" sz="2400" i="1" dirty="0"/>
              <a:t> </a:t>
            </a:r>
            <a:r>
              <a:rPr lang="it-IT" sz="2400" i="1" dirty="0" err="1"/>
              <a:t>eventually</a:t>
            </a:r>
            <a:r>
              <a:rPr lang="it-IT" sz="2400" i="1" dirty="0"/>
              <a:t> be </a:t>
            </a:r>
            <a:r>
              <a:rPr lang="it-IT" sz="2400" i="1" dirty="0" err="1"/>
              <a:t>served</a:t>
            </a:r>
            <a:r>
              <a:rPr lang="it-IT" sz="2400" dirty="0"/>
              <a:t>”</a:t>
            </a:r>
            <a:endParaRPr lang="it-IT" sz="2400" dirty="0">
              <a:highlight>
                <a:srgbClr val="FF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2554876" y="3988595"/>
                <a:ext cx="4490588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charset="0"/>
                        </a:rPr>
                        <m:t>[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charset="0"/>
                            </a:rPr>
                            <m:t>𝑡𝑟𝑢𝑒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charset="0"/>
                        </a:rPr>
                        <m:t>](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charset="0"/>
                            </a:rPr>
                            <m:t>𝑟𝑒𝑞𝑢𝑒𝑠𝑡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is-I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it-IT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p>
                        <m:sSupPr>
                          <m:ctrlPr>
                            <a:rPr lang="it-IT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t-IT" sz="2000" i="1">
                              <a:latin typeface="Cambria Math" charset="0"/>
                            </a:rPr>
                            <m:t>𝑡𝑟𝑢𝑒</m:t>
                          </m:r>
                        </m:e>
                        <m:sup>
                          <m:r>
                            <a:rPr lang="it-IT" sz="2000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charset="0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charset="0"/>
                            </a:rPr>
                            <m:t>𝑐𝑜𝑓𝑓𝑒𝑒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it-IT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76" y="3988595"/>
                <a:ext cx="4490588" cy="331437"/>
              </a:xfrm>
              <a:prstGeom prst="rect">
                <a:avLst/>
              </a:prstGeom>
              <a:blipFill rotWithShape="0">
                <a:blip r:embed="rId5"/>
                <a:stretch>
                  <a:fillRect l="-1493" r="-1493" b="-2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>
            <a:spLocks noGrp="1"/>
          </p:cNvSpPr>
          <p:nvPr>
            <p:ph type="title"/>
          </p:nvPr>
        </p:nvSpPr>
        <p:spPr>
          <a:xfrm>
            <a:off x="266289" y="47699"/>
            <a:ext cx="88425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700">
                <a:solidFill>
                  <a:srgbClr val="45818E"/>
                </a:solidFill>
              </a:rPr>
              <a:t>NMRDP’s: Non-Markovian Reward Decision Process </a:t>
            </a:r>
            <a:endParaRPr sz="2900">
              <a:solidFill>
                <a:srgbClr val="45818E"/>
              </a:solidFill>
            </a:endParaRPr>
          </a:p>
        </p:txBody>
      </p:sp>
      <p:sp>
        <p:nvSpPr>
          <p:cNvPr id="169" name="Google Shape;169;p13"/>
          <p:cNvSpPr txBox="1"/>
          <p:nvPr/>
        </p:nvSpPr>
        <p:spPr>
          <a:xfrm>
            <a:off x="2382837" y="-349250"/>
            <a:ext cx="184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Google Shape;170;p13"/>
              <p:cNvSpPr txBox="1"/>
              <p:nvPr/>
            </p:nvSpPr>
            <p:spPr>
              <a:xfrm>
                <a:off x="266289" y="456772"/>
                <a:ext cx="8517000" cy="52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it-IT" sz="2400" dirty="0"/>
                  <a:t>			</a:t>
                </a:r>
              </a:p>
              <a:p>
                <a:pPr lvl="0"/>
                <a:r>
                  <a:rPr lang="it-IT" sz="2400" dirty="0"/>
                  <a:t>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𝑀</m:t>
                        </m:r>
                      </m:e>
                    </m:acc>
                    <m:r>
                      <a:rPr lang="it-IT" sz="2400" i="1">
                        <a:latin typeface="Cambria Math" charset="0"/>
                      </a:rPr>
                      <m:t>=&lt;</m:t>
                    </m:r>
                    <m:r>
                      <a:rPr lang="it-IT" sz="2400" i="1">
                        <a:latin typeface="Cambria Math" charset="0"/>
                      </a:rPr>
                      <m:t>𝑆</m:t>
                    </m:r>
                    <m:r>
                      <a:rPr lang="it-IT" sz="2400" i="1">
                        <a:latin typeface="Cambria Math" charset="0"/>
                      </a:rPr>
                      <m:t>,</m:t>
                    </m:r>
                    <m:r>
                      <a:rPr lang="it-IT" sz="2400" i="1">
                        <a:latin typeface="Cambria Math" charset="0"/>
                      </a:rPr>
                      <m:t>𝐴</m:t>
                    </m:r>
                    <m:r>
                      <a:rPr lang="it-IT" sz="2400" i="1">
                        <a:latin typeface="Cambria Math" charset="0"/>
                      </a:rPr>
                      <m:t>,</m:t>
                    </m:r>
                    <m:r>
                      <a:rPr lang="it-IT" sz="2400" i="1">
                        <a:latin typeface="Cambria Math" charset="0"/>
                      </a:rPr>
                      <m:t>𝑇𝑟</m:t>
                    </m:r>
                    <m:r>
                      <a:rPr lang="it-IT" sz="2400" i="1">
                        <a:latin typeface="Cambria Math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it-IT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sz="2400" dirty="0"/>
                  <a:t>&gt;                   </a:t>
                </a:r>
              </a:p>
              <a:p>
                <a:pPr lvl="0"/>
                <a:r>
                  <a:rPr lang="it-IT" sz="2400" dirty="0"/>
                  <a:t>           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it-IT" sz="2400" i="1" smtClean="0">
                            <a:latin typeface="Cambria Math" charset="0"/>
                          </a:rPr>
                        </m:ctrlPr>
                      </m:bar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bar>
                  </m:oMath>
                </a14:m>
                <a:r>
                  <a:rPr lang="it-IT" sz="2400" dirty="0">
                    <a:effectLst/>
                  </a:rPr>
                  <a:t> </a:t>
                </a:r>
                <a:r>
                  <a:rPr lang="it-IT" sz="2400" dirty="0"/>
                  <a:t>new </a:t>
                </a:r>
                <a:r>
                  <a:rPr lang="it-IT" sz="2400" dirty="0" err="1"/>
                  <a:t>reward</a:t>
                </a:r>
                <a:r>
                  <a:rPr lang="it-IT" sz="2400" dirty="0"/>
                  <a:t>: </a:t>
                </a:r>
                <a:r>
                  <a:rPr lang="it-IT" sz="2400" dirty="0" err="1"/>
                  <a:t>real-valued</a:t>
                </a:r>
                <a:r>
                  <a:rPr lang="it-IT" sz="2400" dirty="0"/>
                  <a:t> function over infinite state-action sequences (since histories of state is infinite): 		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acc>
                    <m:r>
                      <a:rPr lang="it-IT" sz="240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it-IT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𝑆</m:t>
                            </m:r>
                            <m:r>
                              <a:rPr lang="it-IT" sz="2400" i="1"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it-IT" sz="2400" i="1"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it-IT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it-IT" sz="2400" i="1">
                        <a:latin typeface="Cambria Math" charset="0"/>
                      </a:rPr>
                      <m:t>→ </m:t>
                    </m:r>
                    <m:r>
                      <a:rPr lang="it-IT" sz="2400" i="1">
                        <a:latin typeface="Cambria Math" charset="0"/>
                      </a:rPr>
                      <m:t>ℛ</m:t>
                    </m:r>
                  </m:oMath>
                </a14:m>
                <a:r>
                  <a:rPr lang="it-IT" sz="2400" dirty="0">
                    <a:effectLst/>
                  </a:rPr>
                  <a:t> </a:t>
                </a:r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endParaRPr lang="it-IT" sz="2400" dirty="0"/>
              </a:p>
              <a:p>
                <a:pPr marL="457200" lvl="0" indent="-381000">
                  <a:buClr>
                    <a:srgbClr val="45818E"/>
                  </a:buClr>
                  <a:buSzPts val="2400"/>
                  <a:buChar char="●"/>
                </a:pPr>
                <a:r>
                  <a:rPr lang="it-IT" sz="2400" dirty="0"/>
                  <a:t> </a:t>
                </a:r>
                <a:r>
                  <a:rPr lang="it-IT" sz="2400" i="1" dirty="0" err="1"/>
                  <a:t>LTL</a:t>
                </a:r>
                <a:r>
                  <a:rPr lang="it-IT" sz="2400" i="1" baseline="-25000" dirty="0" err="1"/>
                  <a:t>f</a:t>
                </a:r>
                <a:r>
                  <a:rPr lang="it-IT" sz="2400" i="1" baseline="-25000" dirty="0"/>
                  <a:t> </a:t>
                </a:r>
                <a:r>
                  <a:rPr lang="it-IT" sz="2400" i="1" dirty="0"/>
                  <a:t>/</a:t>
                </a:r>
                <a:r>
                  <a:rPr lang="it-IT" sz="2400" i="1" dirty="0" err="1"/>
                  <a:t>LDL</a:t>
                </a:r>
                <a:r>
                  <a:rPr lang="it-IT" sz="2400" i="1" baseline="-25000" dirty="0" err="1"/>
                  <a:t>f</a:t>
                </a:r>
                <a:r>
                  <a:rPr lang="it-IT" sz="2400" i="1" dirty="0"/>
                  <a:t> </a:t>
                </a:r>
                <a:r>
                  <a:rPr lang="it-IT" sz="2400" dirty="0"/>
                  <a:t>provides an intuitive </a:t>
                </a:r>
                <a:r>
                  <a:rPr lang="it-IT" sz="2400" dirty="0" err="1"/>
                  <a:t>language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reward</a:t>
                </a:r>
                <a:endParaRPr lang="it-IT" sz="2400" dirty="0"/>
              </a:p>
              <a:p>
                <a:pPr marL="76200" lvl="0">
                  <a:buClr>
                    <a:srgbClr val="45818E"/>
                  </a:buClr>
                  <a:buSzPts val="2400"/>
                </a:pPr>
                <a:r>
                  <a:rPr lang="it-IT" sz="2400" dirty="0"/>
                  <a:t>			</a:t>
                </a:r>
              </a:p>
              <a:p>
                <a:pPr marL="76200">
                  <a:buClr>
                    <a:srgbClr val="45818E"/>
                  </a:buClr>
                  <a:buSzPts val="2400"/>
                </a:pPr>
                <a:r>
                  <a:rPr lang="it-IT" sz="24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sz="2400" dirty="0"/>
                  <a:t> can be </a:t>
                </a:r>
                <a:r>
                  <a:rPr lang="it-IT" sz="2400" dirty="0" err="1"/>
                  <a:t>espress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as</a:t>
                </a:r>
                <a:r>
                  <a:rPr lang="it-IT" sz="2400" dirty="0"/>
                  <a:t> a set of </a:t>
                </a:r>
                <a:r>
                  <a:rPr lang="it-IT" sz="2400" dirty="0" err="1"/>
                  <a:t>pairs</a:t>
                </a: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it-IT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it-IT" sz="2400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it-IT" sz="2400" dirty="0"/>
              </a:p>
              <a:p>
                <a:pPr lvl="0"/>
                <a:endParaRPr lang="it-IT" sz="2400" dirty="0"/>
              </a:p>
            </p:txBody>
          </p:sp>
        </mc:Choice>
        <mc:Fallback xmlns="">
          <p:sp>
            <p:nvSpPr>
              <p:cNvPr id="170" name="Google Shape;170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89" y="456772"/>
                <a:ext cx="8517000" cy="5216400"/>
              </a:xfrm>
              <a:prstGeom prst="rect">
                <a:avLst/>
              </a:prstGeom>
              <a:blipFill>
                <a:blip r:embed="rId3"/>
                <a:stretch>
                  <a:fillRect l="-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Google Shape;185;p13"/>
          <p:cNvSpPr txBox="1">
            <a:spLocks noGrp="1"/>
          </p:cNvSpPr>
          <p:nvPr>
            <p:ph type="sldNum" idx="12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it-IT"/>
              <a:t>Reasoning Agents</a:t>
            </a:r>
          </a:p>
        </p:txBody>
      </p:sp>
      <p:sp>
        <p:nvSpPr>
          <p:cNvPr id="24" name="Google Shape;215;p15"/>
          <p:cNvSpPr txBox="1"/>
          <p:nvPr/>
        </p:nvSpPr>
        <p:spPr>
          <a:xfrm>
            <a:off x="-188250" y="6003587"/>
            <a:ext cx="411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      </a:t>
            </a:r>
            <a:r>
              <a:rPr lang="en-US" sz="2400">
                <a:solidFill>
                  <a:schemeClr val="lt1"/>
                </a:solidFill>
              </a:rPr>
              <a:t>Giorgia Piernoli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4493446" y="554061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De Giacomo, Iocchi, Favorito and Patrizi,  </a:t>
            </a:r>
            <a:endParaRPr lang="en" sz="1000" i="1" dirty="0">
              <a:solidFill>
                <a:schemeClr val="accent1"/>
              </a:solidFill>
            </a:endParaRPr>
          </a:p>
          <a:p>
            <a:pPr lvl="0" algn="r"/>
            <a:r>
              <a:rPr lang="en" sz="1000" i="1" u="sng" dirty="0">
                <a:solidFill>
                  <a:schemeClr val="accent1"/>
                </a:solidFill>
                <a:hlinkClick r:id="" action="ppaction://noaction"/>
              </a:rPr>
              <a:t>Foundations for Restraining Bolts: Reinforcement Learning with LTLf/LDLf restraining specifications. 2019</a:t>
            </a:r>
            <a:r>
              <a:rPr lang="en" sz="1000" i="1" dirty="0">
                <a:solidFill>
                  <a:schemeClr val="accent1"/>
                </a:solidFill>
              </a:rPr>
              <a:t> </a:t>
            </a:r>
            <a:endParaRPr lang="it-IT" sz="1000" dirty="0"/>
          </a:p>
        </p:txBody>
      </p:sp>
      <p:cxnSp>
        <p:nvCxnSpPr>
          <p:cNvPr id="4" name="Connettore 2 3"/>
          <p:cNvCxnSpPr/>
          <p:nvPr/>
        </p:nvCxnSpPr>
        <p:spPr>
          <a:xfrm>
            <a:off x="3928050" y="3548270"/>
            <a:ext cx="0" cy="25841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 sapienza">
  <a:themeElements>
    <a:clrScheme name="la sapienza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BBE0E3"/>
      </a:accent4>
      <a:accent5>
        <a:srgbClr val="FFFF00"/>
      </a:accent5>
      <a:accent6>
        <a:srgbClr val="FFFFFF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1636</Words>
  <Application>Microsoft Macintosh PowerPoint</Application>
  <PresentationFormat>Presentazione su schermo (4:3)</PresentationFormat>
  <Paragraphs>446</Paragraphs>
  <Slides>29</Slides>
  <Notes>25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American Typewriter</vt:lpstr>
      <vt:lpstr>Cambria Math</vt:lpstr>
      <vt:lpstr>Wingdings</vt:lpstr>
      <vt:lpstr>Arial</vt:lpstr>
      <vt:lpstr>la sapienza</vt:lpstr>
      <vt:lpstr>Foundations for Restraining Bolts: Reinforcement Learning with LTLf/LDLf restraining specifications  </vt:lpstr>
      <vt:lpstr>Papers </vt:lpstr>
      <vt:lpstr>Introduction</vt:lpstr>
      <vt:lpstr>Presentazione di PowerPoint</vt:lpstr>
      <vt:lpstr>Presentazione di PowerPoint</vt:lpstr>
      <vt:lpstr>MDP: Markov Decision Process </vt:lpstr>
      <vt:lpstr>Linear Temporal Logic(LTLf)</vt:lpstr>
      <vt:lpstr>Linear Dynamic Logic(LDLf)</vt:lpstr>
      <vt:lpstr>NMRDP’s: Non-Markovian Reward Decision Process </vt:lpstr>
      <vt:lpstr>Computing Deterministic Finite Automata (DFA) for LTLf/LDLf formulas  </vt:lpstr>
      <vt:lpstr>DFA (Deterministic Finite Automata), NFA (Non-Deterministic Finite Automata), AFW (Alternating Finite Automata on Words)</vt:lpstr>
      <vt:lpstr>From NFA to DFA</vt:lpstr>
      <vt:lpstr>NMRDP with       /       rewards</vt:lpstr>
      <vt:lpstr>Another method: Reward shaping   </vt:lpstr>
      <vt:lpstr>RL for NMRDP with LTLf/LDLf rewards</vt:lpstr>
      <vt:lpstr>RL with LTLf /LDLf restraining specifications</vt:lpstr>
      <vt:lpstr>Learning Agent and Restraining Bolt</vt:lpstr>
      <vt:lpstr>Main theorem(6)</vt:lpstr>
      <vt:lpstr>Presentazione di PowerPoint</vt:lpstr>
      <vt:lpstr>Experiments General Setup</vt:lpstr>
      <vt:lpstr>An experiment from the paper: Sapientino</vt:lpstr>
      <vt:lpstr>Implementation: Chess Moves -1 (abstract)</vt:lpstr>
      <vt:lpstr>Implementation: Chess Moves -2 (code details)</vt:lpstr>
      <vt:lpstr>Implementation: Chess Moves -3 (results)</vt:lpstr>
      <vt:lpstr>Pick and place task (still abstract) </vt:lpstr>
      <vt:lpstr>RL agent and RB</vt:lpstr>
      <vt:lpstr>〖LTL〗_f  pick and place formulas and code</vt:lpstr>
      <vt:lpstr>Conclusions</vt:lpstr>
      <vt:lpstr>Future works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for Restraining Bolts: Reinforcement Learning with LTLf/LDLf restraining specifications  </dc:title>
  <cp:lastModifiedBy>Flavio Lorenzi</cp:lastModifiedBy>
  <cp:revision>103</cp:revision>
  <dcterms:modified xsi:type="dcterms:W3CDTF">2020-05-17T16:38:54Z</dcterms:modified>
</cp:coreProperties>
</file>